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53"/>
  </p:notesMasterIdLst>
  <p:sldIdLst>
    <p:sldId id="256" r:id="rId2"/>
    <p:sldId id="258" r:id="rId3"/>
    <p:sldId id="312" r:id="rId4"/>
    <p:sldId id="299" r:id="rId5"/>
    <p:sldId id="260" r:id="rId6"/>
    <p:sldId id="338" r:id="rId7"/>
    <p:sldId id="317" r:id="rId8"/>
    <p:sldId id="318" r:id="rId9"/>
    <p:sldId id="319" r:id="rId10"/>
    <p:sldId id="261" r:id="rId11"/>
    <p:sldId id="262" r:id="rId12"/>
    <p:sldId id="320" r:id="rId13"/>
    <p:sldId id="321" r:id="rId14"/>
    <p:sldId id="323" r:id="rId15"/>
    <p:sldId id="357" r:id="rId16"/>
    <p:sldId id="324" r:id="rId17"/>
    <p:sldId id="340" r:id="rId18"/>
    <p:sldId id="339" r:id="rId19"/>
    <p:sldId id="326" r:id="rId20"/>
    <p:sldId id="345" r:id="rId21"/>
    <p:sldId id="356" r:id="rId22"/>
    <p:sldId id="272" r:id="rId23"/>
    <p:sldId id="328" r:id="rId24"/>
    <p:sldId id="329" r:id="rId25"/>
    <p:sldId id="330" r:id="rId26"/>
    <p:sldId id="346" r:id="rId27"/>
    <p:sldId id="331" r:id="rId28"/>
    <p:sldId id="347" r:id="rId29"/>
    <p:sldId id="333" r:id="rId30"/>
    <p:sldId id="348" r:id="rId31"/>
    <p:sldId id="358" r:id="rId32"/>
    <p:sldId id="334" r:id="rId33"/>
    <p:sldId id="349" r:id="rId34"/>
    <p:sldId id="335" r:id="rId35"/>
    <p:sldId id="350" r:id="rId36"/>
    <p:sldId id="336" r:id="rId37"/>
    <p:sldId id="351" r:id="rId38"/>
    <p:sldId id="352" r:id="rId39"/>
    <p:sldId id="353" r:id="rId40"/>
    <p:sldId id="359" r:id="rId41"/>
    <p:sldId id="355" r:id="rId42"/>
    <p:sldId id="287" r:id="rId43"/>
    <p:sldId id="288" r:id="rId44"/>
    <p:sldId id="289" r:id="rId45"/>
    <p:sldId id="290" r:id="rId46"/>
    <p:sldId id="291" r:id="rId47"/>
    <p:sldId id="292" r:id="rId48"/>
    <p:sldId id="293" r:id="rId49"/>
    <p:sldId id="295" r:id="rId50"/>
    <p:sldId id="294" r:id="rId51"/>
    <p:sldId id="296" r:id="rId52"/>
  </p:sldIdLst>
  <p:sldSz cx="9144000" cy="5143500" type="screen16x9"/>
  <p:notesSz cx="7315200" cy="9601200"/>
  <p:embeddedFontLst>
    <p:embeddedFont>
      <p:font typeface="Calibri" panose="020F0502020204030204" pitchFamily="34" charset="0"/>
      <p:regular r:id="rId54"/>
      <p:bold r:id="rId55"/>
      <p:italic r:id="rId56"/>
      <p:boldItalic r:id="rId57"/>
    </p:embeddedFont>
    <p:embeddedFont>
      <p:font typeface="Maven Pro" pitchFamily="2" charset="77"/>
      <p:regular r:id="rId58"/>
      <p:bold r:id="rId59"/>
    </p:embeddedFont>
    <p:embeddedFont>
      <p:font typeface="Nunito" pitchFamily="2" charset="77"/>
      <p:regular r:id="rId60"/>
      <p:bold r:id="rId61"/>
      <p:italic r:id="rId62"/>
      <p:boldItalic r:id="rId63"/>
    </p:embeddedFont>
    <p:embeddedFont>
      <p:font typeface="Tw Cen MT Condensed" panose="020B0606020104020203" pitchFamily="34" charset="77"/>
      <p:regular r:id="rId64"/>
      <p:bold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ng, Cynthia" initials="CC" lastIdx="1" clrIdx="0">
    <p:extLst>
      <p:ext uri="{19B8F6BF-5375-455C-9EA6-DF929625EA0E}">
        <p15:presenceInfo xmlns:p15="http://schemas.microsoft.com/office/powerpoint/2012/main" userId="S::cyncheng@cmc.edu::d0b73cb2-1b95-4497-abba-01b1e7e053e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445EE7-9F2F-4227-B917-230319D892DF}">
  <a:tblStyle styleId="{76445EE7-9F2F-4227-B917-230319D892DF}"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44" autoAdjust="0"/>
    <p:restoredTop sz="95179"/>
  </p:normalViewPr>
  <p:slideViewPr>
    <p:cSldViewPr snapToGrid="0" snapToObjects="1">
      <p:cViewPr varScale="1">
        <p:scale>
          <a:sx n="115" d="100"/>
          <a:sy n="115" d="100"/>
        </p:scale>
        <p:origin x="1416" y="192"/>
      </p:cViewPr>
      <p:guideLst/>
    </p:cSldViewPr>
  </p:slideViewPr>
  <p:notesTextViewPr>
    <p:cViewPr>
      <p:scale>
        <a:sx n="1" d="1"/>
        <a:sy n="1" d="1"/>
      </p:scale>
      <p:origin x="0" y="0"/>
    </p:cViewPr>
  </p:notesTextViewPr>
  <p:sorterViewPr>
    <p:cViewPr>
      <p:scale>
        <a:sx n="105" d="100"/>
        <a:sy n="105"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0.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font" Target="fonts/font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6.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7.fntdata"/><Relationship Id="rId65"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2.fntdata"/></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6-14T00:02:13.093" idx="1">
    <p:pos x="855" y="334"/>
    <p:text>Need to update accordingly.</p:text>
    <p:extLst>
      <p:ext uri="{C676402C-5697-4E1C-873F-D02D1690AC5C}">
        <p15:threadingInfo xmlns:p15="http://schemas.microsoft.com/office/powerpoint/2012/main" timeZoneBias="420"/>
      </p:ext>
    </p:extLst>
  </p:cm>
</p:cmLst>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D6A410-378E-48AE-B238-B47E6418B5E4}" type="doc">
      <dgm:prSet loTypeId="urn:microsoft.com/office/officeart/2005/8/layout/default" loCatId="Inbox" qsTypeId="urn:microsoft.com/office/officeart/2005/8/quickstyle/simple1" qsCatId="simple" csTypeId="urn:microsoft.com/office/officeart/2005/8/colors/colorful2" csCatId="colorful" phldr="1"/>
      <dgm:spPr/>
      <dgm:t>
        <a:bodyPr/>
        <a:lstStyle/>
        <a:p>
          <a:endParaRPr lang="en-US"/>
        </a:p>
      </dgm:t>
    </dgm:pt>
    <dgm:pt modelId="{D17C687A-B180-4171-8078-1A5EFCB18BA8}">
      <dgm:prSet/>
      <dgm:spPr>
        <a:solidFill>
          <a:srgbClr val="0070C0"/>
        </a:solidFill>
      </dgm:spPr>
      <dgm:t>
        <a:bodyPr/>
        <a:lstStyle/>
        <a:p>
          <a:r>
            <a:rPr lang="en-US" dirty="0"/>
            <a:t>Time Series</a:t>
          </a:r>
        </a:p>
      </dgm:t>
    </dgm:pt>
    <dgm:pt modelId="{C92CCB02-E8F1-490B-8E65-863A0392AA29}" type="parTrans" cxnId="{61401F7C-A1B6-4005-B8E7-B6C13C5623D4}">
      <dgm:prSet/>
      <dgm:spPr/>
      <dgm:t>
        <a:bodyPr/>
        <a:lstStyle/>
        <a:p>
          <a:endParaRPr lang="en-US"/>
        </a:p>
      </dgm:t>
    </dgm:pt>
    <dgm:pt modelId="{A1133C05-851A-4AFF-9000-96F0D8538178}" type="sibTrans" cxnId="{61401F7C-A1B6-4005-B8E7-B6C13C5623D4}">
      <dgm:prSet/>
      <dgm:spPr/>
      <dgm:t>
        <a:bodyPr/>
        <a:lstStyle/>
        <a:p>
          <a:endParaRPr lang="en-US"/>
        </a:p>
      </dgm:t>
    </dgm:pt>
    <dgm:pt modelId="{F723D178-3F21-4490-B342-93A647D4034E}">
      <dgm:prSet/>
      <dgm:spPr>
        <a:solidFill>
          <a:srgbClr val="0070C0"/>
        </a:solidFill>
      </dgm:spPr>
      <dgm:t>
        <a:bodyPr/>
        <a:lstStyle/>
        <a:p>
          <a:r>
            <a:rPr lang="en-US" dirty="0"/>
            <a:t>Ranking</a:t>
          </a:r>
        </a:p>
      </dgm:t>
    </dgm:pt>
    <dgm:pt modelId="{692ED897-BD73-4287-B2E1-AFE8AE5C7F7B}" type="parTrans" cxnId="{814AFA42-13B3-4B8C-84D5-BA5CDF7EBBA0}">
      <dgm:prSet/>
      <dgm:spPr/>
      <dgm:t>
        <a:bodyPr/>
        <a:lstStyle/>
        <a:p>
          <a:endParaRPr lang="en-US"/>
        </a:p>
      </dgm:t>
    </dgm:pt>
    <dgm:pt modelId="{11987C1C-CB3E-49A7-97A0-D7F80AF9CD9D}" type="sibTrans" cxnId="{814AFA42-13B3-4B8C-84D5-BA5CDF7EBBA0}">
      <dgm:prSet/>
      <dgm:spPr/>
      <dgm:t>
        <a:bodyPr/>
        <a:lstStyle/>
        <a:p>
          <a:endParaRPr lang="en-US"/>
        </a:p>
      </dgm:t>
    </dgm:pt>
    <dgm:pt modelId="{84ACBF1D-EA8E-42A0-8CFD-291CE46D191F}">
      <dgm:prSet/>
      <dgm:spPr>
        <a:solidFill>
          <a:srgbClr val="0070C0"/>
        </a:solidFill>
      </dgm:spPr>
      <dgm:t>
        <a:bodyPr/>
        <a:lstStyle/>
        <a:p>
          <a:r>
            <a:rPr lang="en-US" dirty="0"/>
            <a:t>Part-To-Whole</a:t>
          </a:r>
        </a:p>
      </dgm:t>
    </dgm:pt>
    <dgm:pt modelId="{BF8C7E1B-FB55-4CEB-BA1F-56DBCA84DED5}" type="parTrans" cxnId="{B3C69D61-0785-45BF-BCBD-72C7922733B1}">
      <dgm:prSet/>
      <dgm:spPr/>
      <dgm:t>
        <a:bodyPr/>
        <a:lstStyle/>
        <a:p>
          <a:endParaRPr lang="en-US"/>
        </a:p>
      </dgm:t>
    </dgm:pt>
    <dgm:pt modelId="{1E0FC6F2-1514-45C9-9EE6-D97DC7C485E4}" type="sibTrans" cxnId="{B3C69D61-0785-45BF-BCBD-72C7922733B1}">
      <dgm:prSet/>
      <dgm:spPr/>
      <dgm:t>
        <a:bodyPr/>
        <a:lstStyle/>
        <a:p>
          <a:endParaRPr lang="en-US"/>
        </a:p>
      </dgm:t>
    </dgm:pt>
    <dgm:pt modelId="{67828CC3-1F51-4581-A039-F5A069CCBFB3}">
      <dgm:prSet/>
      <dgm:spPr>
        <a:solidFill>
          <a:srgbClr val="0070C0"/>
        </a:solidFill>
      </dgm:spPr>
      <dgm:t>
        <a:bodyPr/>
        <a:lstStyle/>
        <a:p>
          <a:r>
            <a:rPr lang="en-US" dirty="0"/>
            <a:t>Difference</a:t>
          </a:r>
        </a:p>
      </dgm:t>
    </dgm:pt>
    <dgm:pt modelId="{BDB99B84-6176-43B9-BEF0-EB41C07F5152}" type="parTrans" cxnId="{9FE1C1DC-FD09-4940-8790-066582CD9F6D}">
      <dgm:prSet/>
      <dgm:spPr/>
      <dgm:t>
        <a:bodyPr/>
        <a:lstStyle/>
        <a:p>
          <a:endParaRPr lang="en-US"/>
        </a:p>
      </dgm:t>
    </dgm:pt>
    <dgm:pt modelId="{1BDA05D8-A9A1-44B6-8B66-910F2BA8FB16}" type="sibTrans" cxnId="{9FE1C1DC-FD09-4940-8790-066582CD9F6D}">
      <dgm:prSet/>
      <dgm:spPr/>
      <dgm:t>
        <a:bodyPr/>
        <a:lstStyle/>
        <a:p>
          <a:endParaRPr lang="en-US"/>
        </a:p>
      </dgm:t>
    </dgm:pt>
    <dgm:pt modelId="{A201CA62-CA54-4DB8-9463-DC16B65E9B4E}">
      <dgm:prSet/>
      <dgm:spPr>
        <a:solidFill>
          <a:srgbClr val="0070C0"/>
        </a:solidFill>
      </dgm:spPr>
      <dgm:t>
        <a:bodyPr/>
        <a:lstStyle/>
        <a:p>
          <a:r>
            <a:rPr lang="en-US" dirty="0"/>
            <a:t>Distribution</a:t>
          </a:r>
        </a:p>
      </dgm:t>
    </dgm:pt>
    <dgm:pt modelId="{62C782F5-0C87-4A18-97E2-E08954BED55E}" type="parTrans" cxnId="{246B04F9-FB39-42BC-8C99-3A347C9E6C56}">
      <dgm:prSet/>
      <dgm:spPr/>
      <dgm:t>
        <a:bodyPr/>
        <a:lstStyle/>
        <a:p>
          <a:endParaRPr lang="en-US"/>
        </a:p>
      </dgm:t>
    </dgm:pt>
    <dgm:pt modelId="{F48D69F4-C5E7-4C49-A6C3-A353ECB34643}" type="sibTrans" cxnId="{246B04F9-FB39-42BC-8C99-3A347C9E6C56}">
      <dgm:prSet/>
      <dgm:spPr/>
      <dgm:t>
        <a:bodyPr/>
        <a:lstStyle/>
        <a:p>
          <a:endParaRPr lang="en-US"/>
        </a:p>
      </dgm:t>
    </dgm:pt>
    <dgm:pt modelId="{A4C72EC2-E2CA-42B9-9861-DF7CDA7383EC}">
      <dgm:prSet/>
      <dgm:spPr>
        <a:solidFill>
          <a:srgbClr val="0070C0"/>
        </a:solidFill>
      </dgm:spPr>
      <dgm:t>
        <a:bodyPr/>
        <a:lstStyle/>
        <a:p>
          <a:r>
            <a:rPr lang="en-US" dirty="0"/>
            <a:t>Correlation</a:t>
          </a:r>
        </a:p>
      </dgm:t>
    </dgm:pt>
    <dgm:pt modelId="{C55D239B-5A6F-4493-9CB6-3C5C8A62DEBF}" type="parTrans" cxnId="{54FCAC03-8D86-466A-87BE-59A1698FD07F}">
      <dgm:prSet/>
      <dgm:spPr/>
      <dgm:t>
        <a:bodyPr/>
        <a:lstStyle/>
        <a:p>
          <a:endParaRPr lang="en-US"/>
        </a:p>
      </dgm:t>
    </dgm:pt>
    <dgm:pt modelId="{4941B2DF-BC21-4C3E-AD76-7C013F59EA84}" type="sibTrans" cxnId="{54FCAC03-8D86-466A-87BE-59A1698FD07F}">
      <dgm:prSet/>
      <dgm:spPr/>
      <dgm:t>
        <a:bodyPr/>
        <a:lstStyle/>
        <a:p>
          <a:endParaRPr lang="en-US"/>
        </a:p>
      </dgm:t>
    </dgm:pt>
    <dgm:pt modelId="{D814C142-4BF9-46AF-B5D7-A73144C1E393}">
      <dgm:prSet/>
      <dgm:spPr>
        <a:solidFill>
          <a:srgbClr val="0070C0"/>
        </a:solidFill>
      </dgm:spPr>
      <dgm:t>
        <a:bodyPr/>
        <a:lstStyle/>
        <a:p>
          <a:r>
            <a:rPr lang="en-US" dirty="0"/>
            <a:t>Map</a:t>
          </a:r>
        </a:p>
      </dgm:t>
    </dgm:pt>
    <dgm:pt modelId="{0A62C229-780D-4959-A845-EC518B1C4B29}" type="parTrans" cxnId="{6438ED28-54B3-457B-8B13-471F0527C0CF}">
      <dgm:prSet/>
      <dgm:spPr/>
      <dgm:t>
        <a:bodyPr/>
        <a:lstStyle/>
        <a:p>
          <a:endParaRPr lang="en-US"/>
        </a:p>
      </dgm:t>
    </dgm:pt>
    <dgm:pt modelId="{F158099E-46F9-489A-9AA6-EB899D13FF74}" type="sibTrans" cxnId="{6438ED28-54B3-457B-8B13-471F0527C0CF}">
      <dgm:prSet/>
      <dgm:spPr/>
      <dgm:t>
        <a:bodyPr/>
        <a:lstStyle/>
        <a:p>
          <a:endParaRPr lang="en-US"/>
        </a:p>
      </dgm:t>
    </dgm:pt>
    <dgm:pt modelId="{D65ED73B-93D2-413B-853C-E89E2DDA0F79}" type="pres">
      <dgm:prSet presAssocID="{F1D6A410-378E-48AE-B238-B47E6418B5E4}" presName="diagram" presStyleCnt="0">
        <dgm:presLayoutVars>
          <dgm:dir/>
          <dgm:resizeHandles val="exact"/>
        </dgm:presLayoutVars>
      </dgm:prSet>
      <dgm:spPr/>
    </dgm:pt>
    <dgm:pt modelId="{D9F11FB4-9121-4663-A36A-118E521DA92E}" type="pres">
      <dgm:prSet presAssocID="{D17C687A-B180-4171-8078-1A5EFCB18BA8}" presName="node" presStyleLbl="node1" presStyleIdx="0" presStyleCnt="7">
        <dgm:presLayoutVars>
          <dgm:bulletEnabled val="1"/>
        </dgm:presLayoutVars>
      </dgm:prSet>
      <dgm:spPr/>
    </dgm:pt>
    <dgm:pt modelId="{BEFBFF13-946C-42F3-B91D-063A9457624E}" type="pres">
      <dgm:prSet presAssocID="{A1133C05-851A-4AFF-9000-96F0D8538178}" presName="sibTrans" presStyleCnt="0"/>
      <dgm:spPr/>
    </dgm:pt>
    <dgm:pt modelId="{E7192C05-7009-4E77-AEE9-28D580F0ED58}" type="pres">
      <dgm:prSet presAssocID="{F723D178-3F21-4490-B342-93A647D4034E}" presName="node" presStyleLbl="node1" presStyleIdx="1" presStyleCnt="7">
        <dgm:presLayoutVars>
          <dgm:bulletEnabled val="1"/>
        </dgm:presLayoutVars>
      </dgm:prSet>
      <dgm:spPr/>
    </dgm:pt>
    <dgm:pt modelId="{CC657B9F-2361-4BC2-BA3C-5E0F927DC0F7}" type="pres">
      <dgm:prSet presAssocID="{11987C1C-CB3E-49A7-97A0-D7F80AF9CD9D}" presName="sibTrans" presStyleCnt="0"/>
      <dgm:spPr/>
    </dgm:pt>
    <dgm:pt modelId="{09A9BE77-58EB-43D8-A1F3-3E9B585E3BC7}" type="pres">
      <dgm:prSet presAssocID="{84ACBF1D-EA8E-42A0-8CFD-291CE46D191F}" presName="node" presStyleLbl="node1" presStyleIdx="2" presStyleCnt="7">
        <dgm:presLayoutVars>
          <dgm:bulletEnabled val="1"/>
        </dgm:presLayoutVars>
      </dgm:prSet>
      <dgm:spPr/>
    </dgm:pt>
    <dgm:pt modelId="{928A5324-08A1-413E-B59B-7C38F60FB320}" type="pres">
      <dgm:prSet presAssocID="{1E0FC6F2-1514-45C9-9EE6-D97DC7C485E4}" presName="sibTrans" presStyleCnt="0"/>
      <dgm:spPr/>
    </dgm:pt>
    <dgm:pt modelId="{18B43DBC-E6AD-4502-BE26-D3D20767B66C}" type="pres">
      <dgm:prSet presAssocID="{67828CC3-1F51-4581-A039-F5A069CCBFB3}" presName="node" presStyleLbl="node1" presStyleIdx="3" presStyleCnt="7">
        <dgm:presLayoutVars>
          <dgm:bulletEnabled val="1"/>
        </dgm:presLayoutVars>
      </dgm:prSet>
      <dgm:spPr/>
    </dgm:pt>
    <dgm:pt modelId="{B33EA7A2-7256-4F52-8E3D-C60AFBD49923}" type="pres">
      <dgm:prSet presAssocID="{1BDA05D8-A9A1-44B6-8B66-910F2BA8FB16}" presName="sibTrans" presStyleCnt="0"/>
      <dgm:spPr/>
    </dgm:pt>
    <dgm:pt modelId="{B396A509-4F05-48D6-AE43-659A82507E2B}" type="pres">
      <dgm:prSet presAssocID="{A201CA62-CA54-4DB8-9463-DC16B65E9B4E}" presName="node" presStyleLbl="node1" presStyleIdx="4" presStyleCnt="7">
        <dgm:presLayoutVars>
          <dgm:bulletEnabled val="1"/>
        </dgm:presLayoutVars>
      </dgm:prSet>
      <dgm:spPr/>
    </dgm:pt>
    <dgm:pt modelId="{7B1DA943-9DC0-4F91-BA06-2B0F60F397DE}" type="pres">
      <dgm:prSet presAssocID="{F48D69F4-C5E7-4C49-A6C3-A353ECB34643}" presName="sibTrans" presStyleCnt="0"/>
      <dgm:spPr/>
    </dgm:pt>
    <dgm:pt modelId="{2E3E8BC2-7D6C-4F22-ACC1-CCBC6E8238A5}" type="pres">
      <dgm:prSet presAssocID="{A4C72EC2-E2CA-42B9-9861-DF7CDA7383EC}" presName="node" presStyleLbl="node1" presStyleIdx="5" presStyleCnt="7">
        <dgm:presLayoutVars>
          <dgm:bulletEnabled val="1"/>
        </dgm:presLayoutVars>
      </dgm:prSet>
      <dgm:spPr/>
    </dgm:pt>
    <dgm:pt modelId="{18196FCF-936D-48D9-9D0F-33E650DBAF60}" type="pres">
      <dgm:prSet presAssocID="{4941B2DF-BC21-4C3E-AD76-7C013F59EA84}" presName="sibTrans" presStyleCnt="0"/>
      <dgm:spPr/>
    </dgm:pt>
    <dgm:pt modelId="{4B765751-DDF5-40C8-AC5D-830102C14CDD}" type="pres">
      <dgm:prSet presAssocID="{D814C142-4BF9-46AF-B5D7-A73144C1E393}" presName="node" presStyleLbl="node1" presStyleIdx="6" presStyleCnt="7">
        <dgm:presLayoutVars>
          <dgm:bulletEnabled val="1"/>
        </dgm:presLayoutVars>
      </dgm:prSet>
      <dgm:spPr/>
    </dgm:pt>
  </dgm:ptLst>
  <dgm:cxnLst>
    <dgm:cxn modelId="{54FCAC03-8D86-466A-87BE-59A1698FD07F}" srcId="{F1D6A410-378E-48AE-B238-B47E6418B5E4}" destId="{A4C72EC2-E2CA-42B9-9861-DF7CDA7383EC}" srcOrd="5" destOrd="0" parTransId="{C55D239B-5A6F-4493-9CB6-3C5C8A62DEBF}" sibTransId="{4941B2DF-BC21-4C3E-AD76-7C013F59EA84}"/>
    <dgm:cxn modelId="{F5F55F0B-05C6-4CF8-BB44-23D059551F7C}" type="presOf" srcId="{A4C72EC2-E2CA-42B9-9861-DF7CDA7383EC}" destId="{2E3E8BC2-7D6C-4F22-ACC1-CCBC6E8238A5}" srcOrd="0" destOrd="0" presId="urn:microsoft.com/office/officeart/2005/8/layout/default"/>
    <dgm:cxn modelId="{F7687C0E-3649-4055-9762-69814188B6B3}" type="presOf" srcId="{F723D178-3F21-4490-B342-93A647D4034E}" destId="{E7192C05-7009-4E77-AEE9-28D580F0ED58}" srcOrd="0" destOrd="0" presId="urn:microsoft.com/office/officeart/2005/8/layout/default"/>
    <dgm:cxn modelId="{6438ED28-54B3-457B-8B13-471F0527C0CF}" srcId="{F1D6A410-378E-48AE-B238-B47E6418B5E4}" destId="{D814C142-4BF9-46AF-B5D7-A73144C1E393}" srcOrd="6" destOrd="0" parTransId="{0A62C229-780D-4959-A845-EC518B1C4B29}" sibTransId="{F158099E-46F9-489A-9AA6-EB899D13FF74}"/>
    <dgm:cxn modelId="{1C5E222D-86AD-478B-86F9-260DBA456A88}" type="presOf" srcId="{A201CA62-CA54-4DB8-9463-DC16B65E9B4E}" destId="{B396A509-4F05-48D6-AE43-659A82507E2B}" srcOrd="0" destOrd="0" presId="urn:microsoft.com/office/officeart/2005/8/layout/default"/>
    <dgm:cxn modelId="{814AFA42-13B3-4B8C-84D5-BA5CDF7EBBA0}" srcId="{F1D6A410-378E-48AE-B238-B47E6418B5E4}" destId="{F723D178-3F21-4490-B342-93A647D4034E}" srcOrd="1" destOrd="0" parTransId="{692ED897-BD73-4287-B2E1-AFE8AE5C7F7B}" sibTransId="{11987C1C-CB3E-49A7-97A0-D7F80AF9CD9D}"/>
    <dgm:cxn modelId="{D52C2E4B-BFE5-4DD7-B7BD-52DFDE03804F}" type="presOf" srcId="{D17C687A-B180-4171-8078-1A5EFCB18BA8}" destId="{D9F11FB4-9121-4663-A36A-118E521DA92E}" srcOrd="0" destOrd="0" presId="urn:microsoft.com/office/officeart/2005/8/layout/default"/>
    <dgm:cxn modelId="{73067B5D-FBE6-414C-A3EC-5D8027290566}" type="presOf" srcId="{F1D6A410-378E-48AE-B238-B47E6418B5E4}" destId="{D65ED73B-93D2-413B-853C-E89E2DDA0F79}" srcOrd="0" destOrd="0" presId="urn:microsoft.com/office/officeart/2005/8/layout/default"/>
    <dgm:cxn modelId="{B3C69D61-0785-45BF-BCBD-72C7922733B1}" srcId="{F1D6A410-378E-48AE-B238-B47E6418B5E4}" destId="{84ACBF1D-EA8E-42A0-8CFD-291CE46D191F}" srcOrd="2" destOrd="0" parTransId="{BF8C7E1B-FB55-4CEB-BA1F-56DBCA84DED5}" sibTransId="{1E0FC6F2-1514-45C9-9EE6-D97DC7C485E4}"/>
    <dgm:cxn modelId="{61401F7C-A1B6-4005-B8E7-B6C13C5623D4}" srcId="{F1D6A410-378E-48AE-B238-B47E6418B5E4}" destId="{D17C687A-B180-4171-8078-1A5EFCB18BA8}" srcOrd="0" destOrd="0" parTransId="{C92CCB02-E8F1-490B-8E65-863A0392AA29}" sibTransId="{A1133C05-851A-4AFF-9000-96F0D8538178}"/>
    <dgm:cxn modelId="{B615D380-0253-4E64-9250-5CA98EFA1E71}" type="presOf" srcId="{D814C142-4BF9-46AF-B5D7-A73144C1E393}" destId="{4B765751-DDF5-40C8-AC5D-830102C14CDD}" srcOrd="0" destOrd="0" presId="urn:microsoft.com/office/officeart/2005/8/layout/default"/>
    <dgm:cxn modelId="{150F679B-6FE3-4945-8CC0-88DE02C55C84}" type="presOf" srcId="{67828CC3-1F51-4581-A039-F5A069CCBFB3}" destId="{18B43DBC-E6AD-4502-BE26-D3D20767B66C}" srcOrd="0" destOrd="0" presId="urn:microsoft.com/office/officeart/2005/8/layout/default"/>
    <dgm:cxn modelId="{AC03C7C7-3445-4959-B22F-DF47DD8F251A}" type="presOf" srcId="{84ACBF1D-EA8E-42A0-8CFD-291CE46D191F}" destId="{09A9BE77-58EB-43D8-A1F3-3E9B585E3BC7}" srcOrd="0" destOrd="0" presId="urn:microsoft.com/office/officeart/2005/8/layout/default"/>
    <dgm:cxn modelId="{9FE1C1DC-FD09-4940-8790-066582CD9F6D}" srcId="{F1D6A410-378E-48AE-B238-B47E6418B5E4}" destId="{67828CC3-1F51-4581-A039-F5A069CCBFB3}" srcOrd="3" destOrd="0" parTransId="{BDB99B84-6176-43B9-BEF0-EB41C07F5152}" sibTransId="{1BDA05D8-A9A1-44B6-8B66-910F2BA8FB16}"/>
    <dgm:cxn modelId="{246B04F9-FB39-42BC-8C99-3A347C9E6C56}" srcId="{F1D6A410-378E-48AE-B238-B47E6418B5E4}" destId="{A201CA62-CA54-4DB8-9463-DC16B65E9B4E}" srcOrd="4" destOrd="0" parTransId="{62C782F5-0C87-4A18-97E2-E08954BED55E}" sibTransId="{F48D69F4-C5E7-4C49-A6C3-A353ECB34643}"/>
    <dgm:cxn modelId="{06B0FD31-D6DB-431E-8272-424D4D28153F}" type="presParOf" srcId="{D65ED73B-93D2-413B-853C-E89E2DDA0F79}" destId="{D9F11FB4-9121-4663-A36A-118E521DA92E}" srcOrd="0" destOrd="0" presId="urn:microsoft.com/office/officeart/2005/8/layout/default"/>
    <dgm:cxn modelId="{3E7519F3-DB6A-437C-8635-F40965ABFA7C}" type="presParOf" srcId="{D65ED73B-93D2-413B-853C-E89E2DDA0F79}" destId="{BEFBFF13-946C-42F3-B91D-063A9457624E}" srcOrd="1" destOrd="0" presId="urn:microsoft.com/office/officeart/2005/8/layout/default"/>
    <dgm:cxn modelId="{9B1BF289-4136-4A0C-AD0E-2A0BE4B3C65F}" type="presParOf" srcId="{D65ED73B-93D2-413B-853C-E89E2DDA0F79}" destId="{E7192C05-7009-4E77-AEE9-28D580F0ED58}" srcOrd="2" destOrd="0" presId="urn:microsoft.com/office/officeart/2005/8/layout/default"/>
    <dgm:cxn modelId="{34BD8935-85E5-40D1-9EBC-0AD494448CBB}" type="presParOf" srcId="{D65ED73B-93D2-413B-853C-E89E2DDA0F79}" destId="{CC657B9F-2361-4BC2-BA3C-5E0F927DC0F7}" srcOrd="3" destOrd="0" presId="urn:microsoft.com/office/officeart/2005/8/layout/default"/>
    <dgm:cxn modelId="{F90B309F-B75C-4C2F-B653-1C73210F4A8A}" type="presParOf" srcId="{D65ED73B-93D2-413B-853C-E89E2DDA0F79}" destId="{09A9BE77-58EB-43D8-A1F3-3E9B585E3BC7}" srcOrd="4" destOrd="0" presId="urn:microsoft.com/office/officeart/2005/8/layout/default"/>
    <dgm:cxn modelId="{6F0CAC0F-C958-4976-A01F-6DFF7627822A}" type="presParOf" srcId="{D65ED73B-93D2-413B-853C-E89E2DDA0F79}" destId="{928A5324-08A1-413E-B59B-7C38F60FB320}" srcOrd="5" destOrd="0" presId="urn:microsoft.com/office/officeart/2005/8/layout/default"/>
    <dgm:cxn modelId="{D150C57C-0F25-4FAE-BA76-92BD804B644D}" type="presParOf" srcId="{D65ED73B-93D2-413B-853C-E89E2DDA0F79}" destId="{18B43DBC-E6AD-4502-BE26-D3D20767B66C}" srcOrd="6" destOrd="0" presId="urn:microsoft.com/office/officeart/2005/8/layout/default"/>
    <dgm:cxn modelId="{ACAE1371-72F7-4F2A-BDF2-FB8E66C21EB6}" type="presParOf" srcId="{D65ED73B-93D2-413B-853C-E89E2DDA0F79}" destId="{B33EA7A2-7256-4F52-8E3D-C60AFBD49923}" srcOrd="7" destOrd="0" presId="urn:microsoft.com/office/officeart/2005/8/layout/default"/>
    <dgm:cxn modelId="{95AA52E5-9855-4438-A6D9-B2DDB4C26829}" type="presParOf" srcId="{D65ED73B-93D2-413B-853C-E89E2DDA0F79}" destId="{B396A509-4F05-48D6-AE43-659A82507E2B}" srcOrd="8" destOrd="0" presId="urn:microsoft.com/office/officeart/2005/8/layout/default"/>
    <dgm:cxn modelId="{7AACAA47-3F79-4C05-A8C0-A519A141C1EC}" type="presParOf" srcId="{D65ED73B-93D2-413B-853C-E89E2DDA0F79}" destId="{7B1DA943-9DC0-4F91-BA06-2B0F60F397DE}" srcOrd="9" destOrd="0" presId="urn:microsoft.com/office/officeart/2005/8/layout/default"/>
    <dgm:cxn modelId="{99D94C94-38BE-46A1-AD1A-4CA80F0156C0}" type="presParOf" srcId="{D65ED73B-93D2-413B-853C-E89E2DDA0F79}" destId="{2E3E8BC2-7D6C-4F22-ACC1-CCBC6E8238A5}" srcOrd="10" destOrd="0" presId="urn:microsoft.com/office/officeart/2005/8/layout/default"/>
    <dgm:cxn modelId="{329EF803-6FDA-4581-A2A7-E5C540D712C0}" type="presParOf" srcId="{D65ED73B-93D2-413B-853C-E89E2DDA0F79}" destId="{18196FCF-936D-48D9-9D0F-33E650DBAF60}" srcOrd="11" destOrd="0" presId="urn:microsoft.com/office/officeart/2005/8/layout/default"/>
    <dgm:cxn modelId="{7EC769ED-0540-4838-9324-C903AD6797EC}" type="presParOf" srcId="{D65ED73B-93D2-413B-853C-E89E2DDA0F79}" destId="{4B765751-DDF5-40C8-AC5D-830102C14CDD}"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11FB4-9121-4663-A36A-118E521DA92E}">
      <dsp:nvSpPr>
        <dsp:cNvPr id="0" name=""/>
        <dsp:cNvSpPr/>
      </dsp:nvSpPr>
      <dsp:spPr>
        <a:xfrm>
          <a:off x="2394"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Time Series</a:t>
          </a:r>
        </a:p>
      </dsp:txBody>
      <dsp:txXfrm>
        <a:off x="2394" y="23527"/>
        <a:ext cx="1899456" cy="1139673"/>
      </dsp:txXfrm>
    </dsp:sp>
    <dsp:sp modelId="{E7192C05-7009-4E77-AEE9-28D580F0ED58}">
      <dsp:nvSpPr>
        <dsp:cNvPr id="0" name=""/>
        <dsp:cNvSpPr/>
      </dsp:nvSpPr>
      <dsp:spPr>
        <a:xfrm>
          <a:off x="2091796"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Ranking</a:t>
          </a:r>
        </a:p>
      </dsp:txBody>
      <dsp:txXfrm>
        <a:off x="2091796" y="23527"/>
        <a:ext cx="1899456" cy="1139673"/>
      </dsp:txXfrm>
    </dsp:sp>
    <dsp:sp modelId="{09A9BE77-58EB-43D8-A1F3-3E9B585E3BC7}">
      <dsp:nvSpPr>
        <dsp:cNvPr id="0" name=""/>
        <dsp:cNvSpPr/>
      </dsp:nvSpPr>
      <dsp:spPr>
        <a:xfrm>
          <a:off x="4181197"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Part-To-Whole</a:t>
          </a:r>
        </a:p>
      </dsp:txBody>
      <dsp:txXfrm>
        <a:off x="4181197" y="23527"/>
        <a:ext cx="1899456" cy="1139673"/>
      </dsp:txXfrm>
    </dsp:sp>
    <dsp:sp modelId="{18B43DBC-E6AD-4502-BE26-D3D20767B66C}">
      <dsp:nvSpPr>
        <dsp:cNvPr id="0" name=""/>
        <dsp:cNvSpPr/>
      </dsp:nvSpPr>
      <dsp:spPr>
        <a:xfrm>
          <a:off x="6270599"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Difference</a:t>
          </a:r>
        </a:p>
      </dsp:txBody>
      <dsp:txXfrm>
        <a:off x="6270599" y="23527"/>
        <a:ext cx="1899456" cy="1139673"/>
      </dsp:txXfrm>
    </dsp:sp>
    <dsp:sp modelId="{B396A509-4F05-48D6-AE43-659A82507E2B}">
      <dsp:nvSpPr>
        <dsp:cNvPr id="0" name=""/>
        <dsp:cNvSpPr/>
      </dsp:nvSpPr>
      <dsp:spPr>
        <a:xfrm>
          <a:off x="1047095" y="1353146"/>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Distribution</a:t>
          </a:r>
        </a:p>
      </dsp:txBody>
      <dsp:txXfrm>
        <a:off x="1047095" y="1353146"/>
        <a:ext cx="1899456" cy="1139673"/>
      </dsp:txXfrm>
    </dsp:sp>
    <dsp:sp modelId="{2E3E8BC2-7D6C-4F22-ACC1-CCBC6E8238A5}">
      <dsp:nvSpPr>
        <dsp:cNvPr id="0" name=""/>
        <dsp:cNvSpPr/>
      </dsp:nvSpPr>
      <dsp:spPr>
        <a:xfrm>
          <a:off x="3136496" y="1353146"/>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Correlation</a:t>
          </a:r>
        </a:p>
      </dsp:txBody>
      <dsp:txXfrm>
        <a:off x="3136496" y="1353146"/>
        <a:ext cx="1899456" cy="1139673"/>
      </dsp:txXfrm>
    </dsp:sp>
    <dsp:sp modelId="{4B765751-DDF5-40C8-AC5D-830102C14CDD}">
      <dsp:nvSpPr>
        <dsp:cNvPr id="0" name=""/>
        <dsp:cNvSpPr/>
      </dsp:nvSpPr>
      <dsp:spPr>
        <a:xfrm>
          <a:off x="5225898" y="1353146"/>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Map</a:t>
          </a:r>
        </a:p>
      </dsp:txBody>
      <dsp:txXfrm>
        <a:off x="5225898" y="1353146"/>
        <a:ext cx="1899456" cy="113967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tiff>
</file>

<file path=ppt/media/image32.png>
</file>

<file path=ppt/media/image33.png>
</file>

<file path=ppt/media/image3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Regular" pitchFamily="2" charset="77"/>
        <a:ea typeface="Maven Pro Regular"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1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85944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455894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0" name="Google Shape;240;p28: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p29: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3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30: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3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3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3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2" name="Google Shape;262;p3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3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p33: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3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p3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3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5" name="Google Shape;285;p36: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3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9" name="Google Shape;279;p3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486e3a8c28_0_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486e3a8c28_0_7: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dirty="0">
              <a:latin typeface="Maven Pro Regular" pitchFamily="2" charset="77"/>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extLst>
      <p:ext uri="{BB962C8B-B14F-4D97-AF65-F5344CB8AC3E}">
        <p14:creationId xmlns:p14="http://schemas.microsoft.com/office/powerpoint/2010/main" val="4098088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p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353550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 name="Google Shape;85;p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 name="Google Shape;91;p6: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r>
              <a:rPr lang="en" sz="1200" dirty="0">
                <a:latin typeface="Maven Pro Regular" pitchFamily="2" charset="77"/>
              </a:rPr>
              <a:t>Add how to get student/instructor license</a:t>
            </a:r>
            <a:endParaRPr sz="1200" dirty="0">
              <a:latin typeface="Maven Pro Regular" pitchFamily="2" charset="77"/>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00308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96983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b="0" i="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b="0" i="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8081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b="0" i="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0" i="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b="0" i="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0" i="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b="0" i="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dirty="0"/>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b="0" i="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dirty="0"/>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b="0" i="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dirty="0"/>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0" i="0" dirty="0">
              <a:latin typeface="Maven Pro Regular" pitchFamily="2" charset="77"/>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b="0" i="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dirty="0"/>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b="0" i="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b="0" i="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b="0" i="0"/>
            </a:lvl1pPr>
          </a:lstStyle>
          <a:p>
            <a:endParaRPr dirty="0"/>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b="0" i="0">
                <a:solidFill>
                  <a:schemeClr val="dk2"/>
                </a:solidFill>
                <a:latin typeface="Maven Pro Regular" pitchFamily="2" charset="77"/>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fld id="{00000000-1234-1234-1234-123412341234}" type="slidenum">
              <a:rPr lang="en" smtClean="0"/>
              <a:pPr/>
              <a:t>‹#›</a:t>
            </a:fld>
            <a:endParaRPr lang="en"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8" r:id="rId9"/>
    <p:sldLayoutId id="214748366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Regular" pitchFamily="2" charset="77"/>
          <a:ea typeface="Maven Pro Regular"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Regular" pitchFamily="2" charset="77"/>
          <a:ea typeface="Maven Pro Regular"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ublic.tableau.com/en-us/s/gallery/analyzing-ums?gallery=votd"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www.tableau.com/products/trial"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www.tableau.com/academic"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2.PNG"/><Relationship Id="rId1" Type="http://schemas.openxmlformats.org/officeDocument/2006/relationships/slideLayout" Target="../slideLayouts/slideLayout10.xml"/><Relationship Id="rId5" Type="http://schemas.openxmlformats.org/officeDocument/2006/relationships/image" Target="../media/image19.PN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2.PNG"/><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PNG"/><Relationship Id="rId7"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26.PNG"/><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public.tableau.com/profile/jeho.park4543#!/vizhome/DataVizwithTableau_0/Dashboard1"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publichealthintelligence.org/content/global-overview-magnitude-disparities-and-trend-infant-mortality-world-1950-2011"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data.lacity.org"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29600" y="744575"/>
            <a:ext cx="8402700" cy="205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200" b="1" dirty="0">
                <a:latin typeface="Nunito" panose="020B0604020202020204" charset="0"/>
                <a:ea typeface="Maven Pro"/>
                <a:cs typeface="Maven Pro"/>
                <a:sym typeface="Maven Pro"/>
              </a:rPr>
              <a:t>Data Visualization with </a:t>
            </a:r>
            <a:r>
              <a:rPr lang="en" sz="3200" b="1" i="0" u="none" strike="noStrike" cap="none" dirty="0">
                <a:solidFill>
                  <a:srgbClr val="000000"/>
                </a:solidFill>
                <a:latin typeface="Nunito" panose="020B0604020202020204" charset="0"/>
                <a:ea typeface="Maven Pro"/>
                <a:cs typeface="Maven Pro"/>
                <a:sym typeface="Maven Pro"/>
              </a:rPr>
              <a:t>Tableau </a:t>
            </a:r>
            <a:r>
              <a:rPr lang="en" sz="3200" b="1" dirty="0">
                <a:solidFill>
                  <a:srgbClr val="000000"/>
                </a:solidFill>
                <a:latin typeface="Nunito" panose="020B0604020202020204" charset="0"/>
                <a:ea typeface="Maven Pro"/>
                <a:cs typeface="Maven Pro"/>
                <a:sym typeface="Maven Pro"/>
              </a:rPr>
              <a:t>– Level 1</a:t>
            </a:r>
            <a:endParaRPr sz="3200" b="1" i="0" u="none" strike="noStrike" cap="none" dirty="0">
              <a:solidFill>
                <a:srgbClr val="000000"/>
              </a:solidFill>
              <a:latin typeface="Nunito" panose="020B0604020202020204" charset="0"/>
              <a:ea typeface="Maven Pro"/>
              <a:cs typeface="Maven Pro"/>
              <a:sym typeface="Maven Pro"/>
            </a:endParaRPr>
          </a:p>
        </p:txBody>
      </p:sp>
      <p:sp>
        <p:nvSpPr>
          <p:cNvPr id="55" name="Google Shape;55;p13"/>
          <p:cNvSpPr txBox="1">
            <a:spLocks noGrp="1"/>
          </p:cNvSpPr>
          <p:nvPr>
            <p:ph type="subTitle" idx="1"/>
          </p:nvPr>
        </p:nvSpPr>
        <p:spPr>
          <a:xfrm>
            <a:off x="824000" y="3078480"/>
            <a:ext cx="7189500" cy="1391045"/>
          </a:xfrm>
          <a:prstGeom prst="rect">
            <a:avLst/>
          </a:prstGeom>
          <a:noFill/>
          <a:ln>
            <a:noFill/>
          </a:ln>
        </p:spPr>
        <p:txBody>
          <a:bodyPr spcFirstLastPara="1" wrap="square" lIns="91425" tIns="91425" rIns="91425" bIns="91425" anchor="t" anchorCtr="0">
            <a:noAutofit/>
          </a:bodyPr>
          <a:lstStyle/>
          <a:p>
            <a:pPr marL="0" lvl="0" indent="0" algn="l">
              <a:buClr>
                <a:schemeClr val="lt1"/>
              </a:buClr>
              <a:buSzPts val="1600"/>
            </a:pPr>
            <a:r>
              <a:rPr lang="en-US" sz="2400" b="1" dirty="0">
                <a:latin typeface="Nunito" panose="020B0604020202020204" charset="0"/>
                <a:ea typeface="Maven Pro"/>
                <a:cs typeface="Maven Pro"/>
                <a:sym typeface="Maven Pro"/>
              </a:rPr>
              <a:t>QCL Workshop Series </a:t>
            </a:r>
          </a:p>
          <a:p>
            <a:pPr marL="0" lvl="0" indent="0" algn="l">
              <a:buClr>
                <a:schemeClr val="lt1"/>
              </a:buClr>
              <a:buSzPts val="1600"/>
            </a:pPr>
            <a:r>
              <a:rPr lang="en" sz="2400" b="1" dirty="0">
                <a:latin typeface="Nunito" panose="020B0604020202020204" charset="0"/>
                <a:ea typeface="Maven Pro"/>
                <a:cs typeface="Maven Pro"/>
                <a:sym typeface="Maven Pro"/>
              </a:rPr>
              <a:t>#</a:t>
            </a:r>
            <a:r>
              <a:rPr lang="en" sz="2400" b="1" dirty="0" err="1">
                <a:latin typeface="Nunito" panose="020B0604020202020204" charset="0"/>
                <a:ea typeface="Maven Pro"/>
                <a:cs typeface="Maven Pro"/>
                <a:sym typeface="Maven Pro"/>
              </a:rPr>
              <a:t>Dat</a:t>
            </a:r>
            <a:r>
              <a:rPr lang="en-US" sz="2400" b="1" dirty="0">
                <a:latin typeface="Nunito" panose="020B0604020202020204" charset="0"/>
                <a:ea typeface="Maven Pro"/>
                <a:cs typeface="Maven Pro"/>
                <a:sym typeface="Maven Pro"/>
              </a:rPr>
              <a:t>a #Visualization and #Tableau</a:t>
            </a:r>
          </a:p>
          <a:p>
            <a:pPr marL="0" lvl="0" indent="0" algn="l">
              <a:buClr>
                <a:schemeClr val="lt1"/>
              </a:buClr>
              <a:buSzPts val="1600"/>
            </a:pPr>
            <a:endParaRPr lang="en-US" sz="2400" dirty="0">
              <a:solidFill>
                <a:schemeClr val="lt1"/>
              </a:solidFill>
              <a:latin typeface="Nunito" panose="020B0604020202020204" charset="0"/>
              <a:ea typeface="Maven Pro"/>
              <a:cs typeface="Maven Pro"/>
              <a:sym typeface="Nunito"/>
            </a:endParaRPr>
          </a:p>
          <a:p>
            <a:pPr marL="0" lvl="0" indent="0" algn="l">
              <a:buClr>
                <a:schemeClr val="lt1"/>
              </a:buClr>
              <a:buSzPts val="1600"/>
            </a:pPr>
            <a:r>
              <a:rPr lang="en-US" sz="2400" b="1" dirty="0">
                <a:latin typeface="Nunito" panose="020B0604020202020204" charset="0"/>
                <a:ea typeface="Maven Pro"/>
                <a:cs typeface="Maven Pro"/>
                <a:sym typeface="Maven Pro"/>
              </a:rPr>
              <a:t>Instructors: Dr. </a:t>
            </a:r>
            <a:r>
              <a:rPr lang="en-US" sz="2400" b="1" dirty="0" err="1">
                <a:latin typeface="Nunito" panose="020B0604020202020204" charset="0"/>
                <a:ea typeface="Maven Pro"/>
                <a:cs typeface="Maven Pro"/>
                <a:sym typeface="Maven Pro"/>
              </a:rPr>
              <a:t>Jeho</a:t>
            </a:r>
            <a:r>
              <a:rPr lang="en-US" sz="2400" b="1" dirty="0">
                <a:latin typeface="Nunito" panose="020B0604020202020204" charset="0"/>
                <a:ea typeface="Maven Pro"/>
                <a:cs typeface="Maven Pro"/>
                <a:sym typeface="Maven Pro"/>
              </a:rPr>
              <a:t> Park and Cindy Cheng</a:t>
            </a:r>
            <a:endParaRPr sz="2400" b="0" i="0" u="none" strike="noStrike" cap="none" dirty="0">
              <a:solidFill>
                <a:schemeClr val="lt1"/>
              </a:solidFill>
              <a:latin typeface="Nunito" panose="020B0604020202020204" charset="0"/>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1</a:t>
            </a:fld>
            <a:endParaRPr lang="e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What can you do with Tableau?</a:t>
            </a:r>
            <a:endParaRPr sz="2400" b="1" i="0" u="none" strike="noStrike" cap="none" dirty="0">
              <a:solidFill>
                <a:schemeClr val="tx1"/>
              </a:solidFill>
              <a:latin typeface="Maven Pro"/>
              <a:ea typeface="Maven Pro"/>
              <a:cs typeface="Maven Pro"/>
              <a:sym typeface="Maven Pro"/>
            </a:endParaRPr>
          </a:p>
        </p:txBody>
      </p:sp>
      <p:sp>
        <p:nvSpPr>
          <p:cNvPr id="88" name="Google Shape;88;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600"/>
              </a:spcBef>
              <a:spcAft>
                <a:spcPts val="1600"/>
              </a:spcAft>
              <a:buClr>
                <a:schemeClr val="dk2"/>
              </a:buClr>
              <a:buSzPts val="1300"/>
              <a:buFont typeface="Nunito"/>
              <a:buNone/>
            </a:pPr>
            <a:r>
              <a:rPr lang="en-US" sz="2000" b="0" i="0" u="none" strike="noStrike" cap="none" dirty="0">
                <a:solidFill>
                  <a:schemeClr val="dk2"/>
                </a:solidFill>
                <a:latin typeface="Nunito"/>
                <a:ea typeface="Nunito"/>
                <a:cs typeface="Nunito"/>
                <a:sym typeface="Nunito"/>
                <a:hlinkClick r:id="rId3"/>
              </a:rPr>
              <a:t>https://public.tableau.com/en-us/s/gallery/analyzing-ums?gallery=votd</a:t>
            </a:r>
            <a:endParaRPr sz="20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10</a:t>
            </a:fld>
            <a:endParaRPr lang="e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Installing Tableau</a:t>
            </a:r>
            <a:endParaRPr sz="2400" b="1" i="0" u="none" strike="noStrike" cap="none" dirty="0">
              <a:solidFill>
                <a:schemeClr val="tx1"/>
              </a:solidFill>
              <a:latin typeface="Maven Pro"/>
              <a:ea typeface="Maven Pro"/>
              <a:cs typeface="Maven Pro"/>
              <a:sym typeface="Maven Pro"/>
            </a:endParaRPr>
          </a:p>
        </p:txBody>
      </p:sp>
      <p:sp>
        <p:nvSpPr>
          <p:cNvPr id="94" name="Google Shape;94;p19"/>
          <p:cNvSpPr txBox="1">
            <a:spLocks noGrp="1"/>
          </p:cNvSpPr>
          <p:nvPr>
            <p:ph type="body" idx="1"/>
          </p:nvPr>
        </p:nvSpPr>
        <p:spPr>
          <a:xfrm>
            <a:off x="550475" y="1509450"/>
            <a:ext cx="8100000" cy="32055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2400" b="0" i="0" u="none" strike="noStrike" cap="none" dirty="0">
                <a:solidFill>
                  <a:schemeClr val="dk2"/>
                </a:solidFill>
                <a:latin typeface="Nunito"/>
                <a:ea typeface="Nunito"/>
                <a:cs typeface="Nunito"/>
                <a:sym typeface="Nunito"/>
              </a:rPr>
              <a:t>Install the free trial of Tableau here:</a:t>
            </a:r>
            <a:endParaRPr sz="24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2400" b="0" i="0" u="sng" strike="noStrike" cap="none" dirty="0">
                <a:solidFill>
                  <a:schemeClr val="hlink"/>
                </a:solidFill>
                <a:latin typeface="Nunito"/>
                <a:ea typeface="Nunito"/>
                <a:cs typeface="Nunito"/>
                <a:sym typeface="Nunito"/>
                <a:hlinkClick r:id="rId3"/>
              </a:rPr>
              <a:t>https://www.tableau.com/products/trial</a:t>
            </a:r>
            <a:endParaRPr sz="2400" b="0" i="0" u="none" strike="noStrike" cap="none" dirty="0">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2400" b="0" i="0" u="none" strike="noStrike" cap="none" dirty="0">
                <a:solidFill>
                  <a:schemeClr val="dk2"/>
                </a:solidFill>
                <a:latin typeface="Nunito"/>
                <a:ea typeface="Nunito"/>
                <a:cs typeface="Nunito"/>
                <a:sym typeface="Nunito"/>
              </a:rPr>
              <a:t>To continue using Tableau after the trial students and instructors can apply for a free license here:</a:t>
            </a:r>
            <a:endParaRPr sz="24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2400" b="0" i="0" u="sng" strike="noStrike" cap="none" dirty="0">
                <a:solidFill>
                  <a:schemeClr val="hlink"/>
                </a:solidFill>
                <a:latin typeface="Nunito"/>
                <a:ea typeface="Nunito"/>
                <a:cs typeface="Nunito"/>
                <a:sym typeface="Nunito"/>
                <a:hlinkClick r:id="rId4"/>
              </a:rPr>
              <a:t>https://www.tableau.com/academic</a:t>
            </a:r>
            <a:endParaRPr sz="2400" b="0" i="0" u="none" strike="noStrike" cap="none" dirty="0">
              <a:solidFill>
                <a:schemeClr val="dk2"/>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8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11</a:t>
            </a:fld>
            <a:endParaRPr lang="e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572700"/>
          </a:xfrm>
        </p:spPr>
        <p:txBody>
          <a:bodyPr/>
          <a:lstStyle/>
          <a:p>
            <a:r>
              <a:rPr lang="en-US" sz="2400" b="1" dirty="0"/>
              <a:t>Tableau Desktop Workspace </a:t>
            </a:r>
          </a:p>
        </p:txBody>
      </p:sp>
      <p:sp>
        <p:nvSpPr>
          <p:cNvPr id="4" name="Slide Number Placeholder 3"/>
          <p:cNvSpPr>
            <a:spLocks noGrp="1"/>
          </p:cNvSpPr>
          <p:nvPr>
            <p:ph type="sldNum" idx="12"/>
          </p:nvPr>
        </p:nvSpPr>
        <p:spPr/>
        <p:txBody>
          <a:bodyPr/>
          <a:lstStyle/>
          <a:p>
            <a:fld id="{00000000-1234-1234-1234-123412341234}" type="slidenum">
              <a:rPr lang="en" smtClean="0"/>
              <a:pPr/>
              <a:t>12</a:t>
            </a:fld>
            <a:endParaRPr lang="en" dirty="0"/>
          </a:p>
        </p:txBody>
      </p:sp>
      <p:pic>
        <p:nvPicPr>
          <p:cNvPr id="1026" name="Picture 2" descr="https://www.guru99.com/images/tableau/060818_0459_HowtoDownlo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382" y="506993"/>
            <a:ext cx="8531726" cy="4488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082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925"/>
            <a:ext cx="8520600" cy="572700"/>
          </a:xfrm>
        </p:spPr>
        <p:txBody>
          <a:bodyPr/>
          <a:lstStyle/>
          <a:p>
            <a:r>
              <a:rPr lang="en-US" sz="2400" b="1" dirty="0"/>
              <a:t>Tableau Desktop Workspace Cont’d	</a:t>
            </a:r>
          </a:p>
        </p:txBody>
      </p:sp>
      <p:sp>
        <p:nvSpPr>
          <p:cNvPr id="3" name="Text Placeholder 2"/>
          <p:cNvSpPr>
            <a:spLocks noGrp="1"/>
          </p:cNvSpPr>
          <p:nvPr>
            <p:ph type="body" idx="1"/>
          </p:nvPr>
        </p:nvSpPr>
        <p:spPr>
          <a:xfrm>
            <a:off x="302647" y="491571"/>
            <a:ext cx="8520600" cy="4650003"/>
          </a:xfrm>
        </p:spPr>
        <p:txBody>
          <a:bodyPr/>
          <a:lstStyle/>
          <a:p>
            <a:r>
              <a:rPr lang="en-US" sz="1300" b="1" dirty="0"/>
              <a:t>Menu Bar: </a:t>
            </a:r>
            <a:r>
              <a:rPr lang="en-US" sz="1300" dirty="0"/>
              <a:t>It consists of menu options such as File, Data, Worksheet, Dashboard, Story, Analysis, Map, Format, Server, and Windows. The options in the menu bar include features such as file saving, data source connection, file export, table calculation options, and design features for creating a worksheet, dashboard, and storyboard.</a:t>
            </a:r>
          </a:p>
          <a:p>
            <a:r>
              <a:rPr lang="en-US" sz="1300" b="1" dirty="0"/>
              <a:t>Toolbar Icon: </a:t>
            </a:r>
            <a:r>
              <a:rPr lang="en-US" sz="1300" dirty="0"/>
              <a:t>Toolbar icon present below the menu bar can be used to edit the workbook using different features such as undo, redo, save, new data source, slideshow and so on.</a:t>
            </a:r>
          </a:p>
          <a:p>
            <a:r>
              <a:rPr lang="en-US" sz="1300" b="1" dirty="0"/>
              <a:t>Dimension Shelf:</a:t>
            </a:r>
            <a:r>
              <a:rPr lang="en-US" sz="1300" dirty="0"/>
              <a:t> The dimensions present in the data source can be viewed in the dimension shelf.</a:t>
            </a:r>
          </a:p>
          <a:p>
            <a:r>
              <a:rPr lang="en-US" sz="1300" b="1" dirty="0"/>
              <a:t>Measure Shelf:</a:t>
            </a:r>
            <a:r>
              <a:rPr lang="en-US" sz="1300" dirty="0"/>
              <a:t> The measures present in the data source can be viewed on the measure shelf.</a:t>
            </a:r>
          </a:p>
          <a:p>
            <a:r>
              <a:rPr lang="en-US" sz="1300" b="1" dirty="0"/>
              <a:t>Sets and Parameters Shelf:</a:t>
            </a:r>
            <a:r>
              <a:rPr lang="en-US" sz="1300" dirty="0"/>
              <a:t> The user-defined sets and parameters can be viewed in the sets and parameter shelf. It can also be used to edit the existing sets and parameters.</a:t>
            </a:r>
          </a:p>
          <a:p>
            <a:r>
              <a:rPr lang="en-US" sz="1300" b="1" dirty="0"/>
              <a:t>Page Shelf:</a:t>
            </a:r>
            <a:r>
              <a:rPr lang="en-US" sz="1300" dirty="0"/>
              <a:t> Page shelf can be used to view the visualization in video format by keeping the relevant filter on the page shelf.</a:t>
            </a:r>
          </a:p>
          <a:p>
            <a:r>
              <a:rPr lang="en-US" sz="1300" b="1" dirty="0"/>
              <a:t>Filter Shelf:</a:t>
            </a:r>
            <a:r>
              <a:rPr lang="en-US" sz="1300" dirty="0"/>
              <a:t> The filters that can control the visualization can be placed on the filter shelf, and the required dimensions or measures can be filtered in.</a:t>
            </a:r>
          </a:p>
          <a:p>
            <a:r>
              <a:rPr lang="en-US" sz="1300" b="1" dirty="0"/>
              <a:t>Marks Card:</a:t>
            </a:r>
            <a:r>
              <a:rPr lang="en-US" sz="1300" dirty="0"/>
              <a:t> Marks card can be used to design the visualization. The data components of the visualization such as color, size, shape, path, label, and tooltip used in the visualizations can be modified in the marks card.</a:t>
            </a:r>
          </a:p>
          <a:p>
            <a:r>
              <a:rPr lang="en-US" sz="1300" b="1" dirty="0"/>
              <a:t>Worksheet:</a:t>
            </a:r>
            <a:r>
              <a:rPr lang="en-US" sz="1300" dirty="0"/>
              <a:t> The worksheet is the place where the actual visualization can be viewed in the workbook. The design and functionalities of the visual can be viewed in the worksheet.</a:t>
            </a:r>
          </a:p>
          <a:p>
            <a:pPr marL="114300" indent="0">
              <a:buNone/>
            </a:pPr>
            <a:endParaRPr lang="en-US" sz="1300" dirty="0"/>
          </a:p>
        </p:txBody>
      </p:sp>
      <p:sp>
        <p:nvSpPr>
          <p:cNvPr id="4" name="Slide Number Placeholder 3"/>
          <p:cNvSpPr>
            <a:spLocks noGrp="1"/>
          </p:cNvSpPr>
          <p:nvPr>
            <p:ph type="sldNum" idx="12"/>
          </p:nvPr>
        </p:nvSpPr>
        <p:spPr/>
        <p:txBody>
          <a:bodyPr/>
          <a:lstStyle/>
          <a:p>
            <a:fld id="{00000000-1234-1234-1234-123412341234}" type="slidenum">
              <a:rPr lang="en" smtClean="0"/>
              <a:pPr/>
              <a:t>13</a:t>
            </a:fld>
            <a:endParaRPr lang="en" dirty="0"/>
          </a:p>
        </p:txBody>
      </p:sp>
    </p:spTree>
    <p:extLst>
      <p:ext uri="{BB962C8B-B14F-4D97-AF65-F5344CB8AC3E}">
        <p14:creationId xmlns:p14="http://schemas.microsoft.com/office/powerpoint/2010/main" val="32674422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83483"/>
            <a:ext cx="8520600" cy="572700"/>
          </a:xfrm>
        </p:spPr>
        <p:txBody>
          <a:bodyPr/>
          <a:lstStyle/>
          <a:p>
            <a:r>
              <a:rPr lang="en-US" sz="2400" b="1" dirty="0"/>
              <a:t>Tableau Navigation </a:t>
            </a:r>
          </a:p>
        </p:txBody>
      </p:sp>
      <p:sp>
        <p:nvSpPr>
          <p:cNvPr id="4" name="Slide Number Placeholder 3"/>
          <p:cNvSpPr>
            <a:spLocks noGrp="1"/>
          </p:cNvSpPr>
          <p:nvPr>
            <p:ph type="sldNum" idx="12"/>
          </p:nvPr>
        </p:nvSpPr>
        <p:spPr/>
        <p:txBody>
          <a:bodyPr/>
          <a:lstStyle/>
          <a:p>
            <a:fld id="{00000000-1234-1234-1234-123412341234}" type="slidenum">
              <a:rPr lang="en" smtClean="0"/>
              <a:pPr/>
              <a:t>14</a:t>
            </a:fld>
            <a:endParaRPr lang="en" dirty="0"/>
          </a:p>
        </p:txBody>
      </p:sp>
      <p:pic>
        <p:nvPicPr>
          <p:cNvPr id="3074" name="Picture 2" descr="https://www.guru99.com/images/tableau/060818_0459_HowtoDownlo1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1892064"/>
            <a:ext cx="4199977" cy="19286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29382" y="856183"/>
            <a:ext cx="4303854" cy="4647426"/>
          </a:xfrm>
          <a:prstGeom prst="rect">
            <a:avLst/>
          </a:prstGeom>
          <a:noFill/>
        </p:spPr>
        <p:txBody>
          <a:bodyPr wrap="square" rtlCol="0">
            <a:spAutoFit/>
          </a:bodyPr>
          <a:lstStyle/>
          <a:p>
            <a:r>
              <a:rPr lang="en-US" sz="1600" b="1" dirty="0">
                <a:latin typeface="Calibri" panose="020F0502020204030204" pitchFamily="34" charset="0"/>
                <a:cs typeface="Calibri" panose="020F0502020204030204" pitchFamily="34" charset="0"/>
              </a:rPr>
              <a:t>Current Sheet:</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Current Sheet can be viewed with the name of the sheet. All the sheets, dashboards and story board present in the workbook can be viewed here.</a:t>
            </a:r>
          </a:p>
          <a:p>
            <a:r>
              <a:rPr lang="en-US" sz="1600" b="1" dirty="0">
                <a:latin typeface="Calibri" panose="020F0502020204030204" pitchFamily="34" charset="0"/>
                <a:cs typeface="Calibri" panose="020F0502020204030204" pitchFamily="34" charset="0"/>
              </a:rPr>
              <a:t>New Sheet:</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The new sheet icon present in the tab can be used to create a new worksheet in the Tableau Workbook.</a:t>
            </a:r>
          </a:p>
          <a:p>
            <a:r>
              <a:rPr lang="en-US" sz="1600" b="1" dirty="0">
                <a:latin typeface="Calibri" panose="020F0502020204030204" pitchFamily="34" charset="0"/>
                <a:cs typeface="Calibri" panose="020F0502020204030204" pitchFamily="34" charset="0"/>
              </a:rPr>
              <a:t>New Dashboard:</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The new dashboard icon present in the tab can be used to create a new dashboard in the Tableau Workbook.</a:t>
            </a:r>
          </a:p>
          <a:p>
            <a:r>
              <a:rPr lang="en-US" sz="1600" b="1" dirty="0">
                <a:latin typeface="Calibri" panose="020F0502020204030204" pitchFamily="34" charset="0"/>
                <a:cs typeface="Calibri" panose="020F0502020204030204" pitchFamily="34" charset="0"/>
              </a:rPr>
              <a:t>New Storyboard:</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The new storyboard icon present in the tab can be used to create new storyboard in the Tableau Workbook.</a:t>
            </a:r>
          </a:p>
          <a:p>
            <a:r>
              <a:rPr lang="en-US" dirty="0">
                <a:latin typeface="Calibri" panose="020F0502020204030204" pitchFamily="34" charset="0"/>
                <a:cs typeface="Calibri" panose="020F0502020204030204" pitchFamily="34" charset="0"/>
              </a:rPr>
              <a:t> </a:t>
            </a:r>
          </a:p>
          <a:p>
            <a:endParaRPr lang="en-US" sz="1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91095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92561"/>
            <a:ext cx="8520600" cy="572700"/>
          </a:xfrm>
        </p:spPr>
        <p:txBody>
          <a:bodyPr/>
          <a:lstStyle/>
          <a:p>
            <a:endParaRPr lang="en-US" sz="2400" b="1" dirty="0"/>
          </a:p>
        </p:txBody>
      </p:sp>
      <p:sp>
        <p:nvSpPr>
          <p:cNvPr id="3" name="Text Placeholder 2"/>
          <p:cNvSpPr>
            <a:spLocks noGrp="1"/>
          </p:cNvSpPr>
          <p:nvPr>
            <p:ph type="body" idx="1"/>
          </p:nvPr>
        </p:nvSpPr>
        <p:spPr>
          <a:xfrm>
            <a:off x="311700" y="1246817"/>
            <a:ext cx="8160758" cy="3416400"/>
          </a:xfrm>
        </p:spPr>
        <p:txBody>
          <a:bodyPr/>
          <a:lstStyle/>
          <a:p>
            <a:pPr marL="114300" indent="0">
              <a:buNone/>
            </a:pPr>
            <a:r>
              <a:rPr lang="en-US" sz="2000" u="sng" dirty="0"/>
              <a:t>Check point:</a:t>
            </a:r>
            <a:r>
              <a:rPr lang="en-US" sz="2000" dirty="0"/>
              <a:t> </a:t>
            </a:r>
          </a:p>
          <a:p>
            <a:pPr marL="114300" indent="0">
              <a:buNone/>
            </a:pPr>
            <a:endParaRPr lang="en-US" sz="2000" dirty="0"/>
          </a:p>
          <a:p>
            <a:r>
              <a:rPr lang="en-US" sz="2000" dirty="0"/>
              <a:t>Locate Menu bar, Tool bar, Dimensions, Measures, Filter Shelf and Marks Card in the Workspace.</a:t>
            </a:r>
          </a:p>
          <a:p>
            <a:endParaRPr lang="en-US" sz="2000" dirty="0"/>
          </a:p>
          <a:p>
            <a:r>
              <a:rPr lang="en-US" sz="2000" dirty="0"/>
              <a:t>Know where is Data Source, Current Sheet, New Sheet, New Dashboard and New Story in the Navigation</a:t>
            </a:r>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1600" dirty="0"/>
          </a:p>
          <a:p>
            <a:pPr marL="114300" indent="0">
              <a:buNone/>
            </a:pPr>
            <a:endParaRPr lang="en-US" sz="1600" dirty="0"/>
          </a:p>
          <a:p>
            <a:pPr marL="114300" indent="0">
              <a:buNone/>
            </a:pPr>
            <a:endParaRPr lang="en-US" sz="1200" dirty="0"/>
          </a:p>
          <a:p>
            <a:pPr marL="114300" indent="0">
              <a:buNone/>
            </a:pPr>
            <a:endParaRPr lang="en-US" sz="1200" dirty="0"/>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pPr/>
              <a:t>15</a:t>
            </a:fld>
            <a:endParaRPr lang="en" dirty="0"/>
          </a:p>
        </p:txBody>
      </p:sp>
    </p:spTree>
    <p:extLst>
      <p:ext uri="{BB962C8B-B14F-4D97-AF65-F5344CB8AC3E}">
        <p14:creationId xmlns:p14="http://schemas.microsoft.com/office/powerpoint/2010/main" val="31917808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572700"/>
          </a:xfrm>
        </p:spPr>
        <p:txBody>
          <a:bodyPr/>
          <a:lstStyle/>
          <a:p>
            <a:r>
              <a:rPr lang="en-US" sz="2400" b="1" dirty="0"/>
              <a:t>Tableau Data Connections </a:t>
            </a:r>
          </a:p>
        </p:txBody>
      </p:sp>
      <p:sp>
        <p:nvSpPr>
          <p:cNvPr id="4" name="Slide Number Placeholder 3"/>
          <p:cNvSpPr>
            <a:spLocks noGrp="1"/>
          </p:cNvSpPr>
          <p:nvPr>
            <p:ph type="sldNum" idx="12"/>
          </p:nvPr>
        </p:nvSpPr>
        <p:spPr/>
        <p:txBody>
          <a:bodyPr/>
          <a:lstStyle/>
          <a:p>
            <a:fld id="{00000000-1234-1234-1234-123412341234}" type="slidenum">
              <a:rPr lang="en" smtClean="0"/>
              <a:pPr/>
              <a:t>16</a:t>
            </a:fld>
            <a:endParaRPr lang="en" dirty="0"/>
          </a:p>
        </p:txBody>
      </p:sp>
      <p:pic>
        <p:nvPicPr>
          <p:cNvPr id="4098" name="Picture 2" descr="https://www.guru99.com/images/tableau/060818_0511_TableauConn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7691" y="486017"/>
            <a:ext cx="7774767" cy="457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038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20BB3-FD7E-1F4E-A033-23BE65CDDFAE}"/>
              </a:ext>
            </a:extLst>
          </p:cNvPr>
          <p:cNvSpPr>
            <a:spLocks noGrp="1"/>
          </p:cNvSpPr>
          <p:nvPr>
            <p:ph type="title"/>
          </p:nvPr>
        </p:nvSpPr>
        <p:spPr>
          <a:xfrm>
            <a:off x="311700" y="1925"/>
            <a:ext cx="8520600" cy="572700"/>
          </a:xfrm>
        </p:spPr>
        <p:txBody>
          <a:bodyPr/>
          <a:lstStyle/>
          <a:p>
            <a:r>
              <a:rPr lang="en-US" dirty="0"/>
              <a:t>Connect Excel to Tableau</a:t>
            </a:r>
          </a:p>
        </p:txBody>
      </p:sp>
      <p:sp>
        <p:nvSpPr>
          <p:cNvPr id="3" name="Text Placeholder 2">
            <a:extLst>
              <a:ext uri="{FF2B5EF4-FFF2-40B4-BE49-F238E27FC236}">
                <a16:creationId xmlns:a16="http://schemas.microsoft.com/office/drawing/2014/main" id="{F3A1EB66-CB35-8C42-837D-8D3989D468F2}"/>
              </a:ext>
            </a:extLst>
          </p:cNvPr>
          <p:cNvSpPr>
            <a:spLocks noGrp="1"/>
          </p:cNvSpPr>
          <p:nvPr>
            <p:ph type="body" idx="1"/>
          </p:nvPr>
        </p:nvSpPr>
        <p:spPr>
          <a:xfrm>
            <a:off x="311700" y="574625"/>
            <a:ext cx="8520600" cy="3416400"/>
          </a:xfrm>
        </p:spPr>
        <p:txBody>
          <a:bodyPr/>
          <a:lstStyle/>
          <a:p>
            <a:r>
              <a:rPr lang="en-US" dirty="0"/>
              <a:t>Click on Microsoft Excel option in the data tab then select “global_superstore_2016.xlxs.”</a:t>
            </a:r>
          </a:p>
          <a:p>
            <a:r>
              <a:rPr lang="en-US" dirty="0"/>
              <a:t>Once selected, the sheets in the Excel file will show on the left side of the workspace.</a:t>
            </a:r>
          </a:p>
        </p:txBody>
      </p:sp>
      <p:sp>
        <p:nvSpPr>
          <p:cNvPr id="4" name="Slide Number Placeholder 3">
            <a:extLst>
              <a:ext uri="{FF2B5EF4-FFF2-40B4-BE49-F238E27FC236}">
                <a16:creationId xmlns:a16="http://schemas.microsoft.com/office/drawing/2014/main" id="{07073B5F-7F5E-0743-8C49-36DEF03CDE50}"/>
              </a:ext>
            </a:extLst>
          </p:cNvPr>
          <p:cNvSpPr>
            <a:spLocks noGrp="1"/>
          </p:cNvSpPr>
          <p:nvPr>
            <p:ph type="sldNum" idx="12"/>
          </p:nvPr>
        </p:nvSpPr>
        <p:spPr/>
        <p:txBody>
          <a:bodyPr/>
          <a:lstStyle/>
          <a:p>
            <a:fld id="{00000000-1234-1234-1234-123412341234}" type="slidenum">
              <a:rPr lang="en" smtClean="0"/>
              <a:pPr/>
              <a:t>17</a:t>
            </a:fld>
            <a:endParaRPr lang="en" dirty="0"/>
          </a:p>
        </p:txBody>
      </p:sp>
      <p:pic>
        <p:nvPicPr>
          <p:cNvPr id="8" name="Picture 7" descr="Graphical user interface, application&#10;&#10;Description automatically generated">
            <a:extLst>
              <a:ext uri="{FF2B5EF4-FFF2-40B4-BE49-F238E27FC236}">
                <a16:creationId xmlns:a16="http://schemas.microsoft.com/office/drawing/2014/main" id="{A11ED35D-390B-5646-8B31-3C4EB6D30903}"/>
              </a:ext>
            </a:extLst>
          </p:cNvPr>
          <p:cNvPicPr>
            <a:picLocks noChangeAspect="1"/>
          </p:cNvPicPr>
          <p:nvPr/>
        </p:nvPicPr>
        <p:blipFill rotWithShape="1">
          <a:blip r:embed="rId2"/>
          <a:srcRect l="1724"/>
          <a:stretch/>
        </p:blipFill>
        <p:spPr>
          <a:xfrm>
            <a:off x="3172522" y="1640417"/>
            <a:ext cx="2992027" cy="3336592"/>
          </a:xfrm>
          <a:prstGeom prst="rect">
            <a:avLst/>
          </a:prstGeom>
        </p:spPr>
      </p:pic>
    </p:spTree>
    <p:extLst>
      <p:ext uri="{BB962C8B-B14F-4D97-AF65-F5344CB8AC3E}">
        <p14:creationId xmlns:p14="http://schemas.microsoft.com/office/powerpoint/2010/main" val="18959271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Repo</a:t>
            </a:r>
          </a:p>
        </p:txBody>
      </p:sp>
      <p:sp>
        <p:nvSpPr>
          <p:cNvPr id="3" name="Text Placeholder 2"/>
          <p:cNvSpPr>
            <a:spLocks noGrp="1"/>
          </p:cNvSpPr>
          <p:nvPr>
            <p:ph type="body" idx="1"/>
          </p:nvPr>
        </p:nvSpPr>
        <p:spPr>
          <a:xfrm>
            <a:off x="412594" y="1246817"/>
            <a:ext cx="8731405" cy="3416400"/>
          </a:xfrm>
        </p:spPr>
        <p:txBody>
          <a:bodyPr/>
          <a:lstStyle/>
          <a:p>
            <a:r>
              <a:rPr lang="en-US" sz="2400" dirty="0"/>
              <a:t>https://</a:t>
            </a:r>
            <a:r>
              <a:rPr lang="en-US" sz="2400" dirty="0" err="1"/>
              <a:t>github.com</a:t>
            </a:r>
            <a:r>
              <a:rPr lang="en-US" sz="2400" dirty="0"/>
              <a:t>/CMC-QCL/Intro-Tableau-L1/tree/master/Tableau%20Workshop%20Edits</a:t>
            </a:r>
          </a:p>
        </p:txBody>
      </p:sp>
      <p:sp>
        <p:nvSpPr>
          <p:cNvPr id="4" name="Slide Number Placeholder 3"/>
          <p:cNvSpPr>
            <a:spLocks noGrp="1"/>
          </p:cNvSpPr>
          <p:nvPr>
            <p:ph type="sldNum" idx="12"/>
          </p:nvPr>
        </p:nvSpPr>
        <p:spPr/>
        <p:txBody>
          <a:bodyPr/>
          <a:lstStyle/>
          <a:p>
            <a:fld id="{00000000-1234-1234-1234-123412341234}" type="slidenum">
              <a:rPr lang="en" smtClean="0"/>
              <a:pPr/>
              <a:t>18</a:t>
            </a:fld>
            <a:endParaRPr lang="en" dirty="0"/>
          </a:p>
        </p:txBody>
      </p:sp>
    </p:spTree>
    <p:extLst>
      <p:ext uri="{BB962C8B-B14F-4D97-AF65-F5344CB8AC3E}">
        <p14:creationId xmlns:p14="http://schemas.microsoft.com/office/powerpoint/2010/main" val="1213922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13728"/>
            <a:ext cx="8520600" cy="572700"/>
          </a:xfrm>
        </p:spPr>
        <p:txBody>
          <a:bodyPr/>
          <a:lstStyle/>
          <a:p>
            <a:r>
              <a:rPr lang="en-US" sz="2400" b="1" dirty="0"/>
              <a:t>Data Relationship </a:t>
            </a:r>
          </a:p>
        </p:txBody>
      </p:sp>
      <p:sp>
        <p:nvSpPr>
          <p:cNvPr id="3" name="Text Placeholder 2"/>
          <p:cNvSpPr>
            <a:spLocks noGrp="1"/>
          </p:cNvSpPr>
          <p:nvPr>
            <p:ph type="body" idx="1"/>
          </p:nvPr>
        </p:nvSpPr>
        <p:spPr>
          <a:xfrm>
            <a:off x="311700" y="1116583"/>
            <a:ext cx="4177960" cy="3416400"/>
          </a:xfrm>
        </p:spPr>
        <p:txBody>
          <a:bodyPr/>
          <a:lstStyle/>
          <a:p>
            <a:pPr marL="114300" indent="0">
              <a:buNone/>
            </a:pPr>
            <a:r>
              <a:rPr lang="en-US" sz="1600" dirty="0"/>
              <a:t>A relational Database/Excel file consists of multiple Tables/sheets. These multiple tables/sheets can be connected to each other in Tableau. Relationship is defined on matching fields, so that during analysis, Tableau brings in the right data from the right tables at the right aggregation to build visualization.</a:t>
            </a:r>
          </a:p>
          <a:p>
            <a:pPr marL="114300" indent="0">
              <a:buNone/>
            </a:pPr>
            <a:endParaRPr lang="en-US" sz="1600" dirty="0"/>
          </a:p>
          <a:p>
            <a:pPr marL="114300" indent="0">
              <a:buNone/>
            </a:pPr>
            <a:r>
              <a:rPr lang="en-US" sz="1600" dirty="0"/>
              <a:t>Under </a:t>
            </a:r>
            <a:r>
              <a:rPr lang="en-US" sz="1600" b="1" dirty="0"/>
              <a:t>Data Source</a:t>
            </a:r>
            <a:r>
              <a:rPr lang="en-US" sz="1600" dirty="0"/>
              <a:t>, let’s build a relationship between </a:t>
            </a:r>
            <a:r>
              <a:rPr lang="en-US" sz="1600" b="1" dirty="0"/>
              <a:t>Orders</a:t>
            </a:r>
            <a:r>
              <a:rPr lang="en-US" sz="1600" dirty="0"/>
              <a:t> and </a:t>
            </a:r>
            <a:r>
              <a:rPr lang="en-US" sz="1600" b="1" dirty="0"/>
              <a:t>Returns</a:t>
            </a:r>
            <a:r>
              <a:rPr lang="en-US" sz="1600" dirty="0"/>
              <a:t> by drag and drop. </a:t>
            </a:r>
          </a:p>
        </p:txBody>
      </p:sp>
      <p:sp>
        <p:nvSpPr>
          <p:cNvPr id="4" name="Slide Number Placeholder 3"/>
          <p:cNvSpPr>
            <a:spLocks noGrp="1"/>
          </p:cNvSpPr>
          <p:nvPr>
            <p:ph type="sldNum" idx="12"/>
          </p:nvPr>
        </p:nvSpPr>
        <p:spPr/>
        <p:txBody>
          <a:bodyPr/>
          <a:lstStyle/>
          <a:p>
            <a:fld id="{00000000-1234-1234-1234-123412341234}" type="slidenum">
              <a:rPr lang="en" smtClean="0"/>
              <a:pPr/>
              <a:t>19</a:t>
            </a:fld>
            <a:endParaRPr lang="en" dirty="0"/>
          </a:p>
        </p:txBody>
      </p:sp>
      <p:pic>
        <p:nvPicPr>
          <p:cNvPr id="7" name="Picture 6" descr="Graphical user interface, text, application, email&#10;&#10;Description automatically generated">
            <a:extLst>
              <a:ext uri="{FF2B5EF4-FFF2-40B4-BE49-F238E27FC236}">
                <a16:creationId xmlns:a16="http://schemas.microsoft.com/office/drawing/2014/main" id="{7567D287-3BF4-BB48-B9F4-BA4596A010A3}"/>
              </a:ext>
            </a:extLst>
          </p:cNvPr>
          <p:cNvPicPr>
            <a:picLocks noChangeAspect="1"/>
          </p:cNvPicPr>
          <p:nvPr/>
        </p:nvPicPr>
        <p:blipFill rotWithShape="1">
          <a:blip r:embed="rId3"/>
          <a:srcRect b="3114"/>
          <a:stretch/>
        </p:blipFill>
        <p:spPr>
          <a:xfrm>
            <a:off x="4489661" y="1116583"/>
            <a:ext cx="4531498" cy="3416479"/>
          </a:xfrm>
          <a:prstGeom prst="rect">
            <a:avLst/>
          </a:prstGeom>
          <a:ln>
            <a:solidFill>
              <a:schemeClr val="bg1">
                <a:lumMod val="50000"/>
              </a:schemeClr>
            </a:solidFill>
          </a:ln>
        </p:spPr>
      </p:pic>
    </p:spTree>
    <p:extLst>
      <p:ext uri="{BB962C8B-B14F-4D97-AF65-F5344CB8AC3E}">
        <p14:creationId xmlns:p14="http://schemas.microsoft.com/office/powerpoint/2010/main" val="3564969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endParaRPr sz="2800" b="1" i="0" u="none" strike="noStrike" cap="none" dirty="0">
              <a:solidFill>
                <a:schemeClr val="dk2"/>
              </a:solidFill>
              <a:latin typeface="Maven Pro"/>
              <a:ea typeface="Maven Pro"/>
              <a:cs typeface="Maven Pro"/>
              <a:sym typeface="Maven Pro"/>
            </a:endParaRPr>
          </a:p>
        </p:txBody>
      </p:sp>
      <p:sp>
        <p:nvSpPr>
          <p:cNvPr id="67" name="Google Shape;67;p15"/>
          <p:cNvSpPr txBox="1">
            <a:spLocks noGrp="1"/>
          </p:cNvSpPr>
          <p:nvPr>
            <p:ph type="body" idx="1"/>
          </p:nvPr>
        </p:nvSpPr>
        <p:spPr>
          <a:xfrm>
            <a:off x="628375" y="1470500"/>
            <a:ext cx="7705800" cy="3114600"/>
          </a:xfrm>
          <a:prstGeom prst="rect">
            <a:avLst/>
          </a:prstGeom>
          <a:noFill/>
          <a:ln>
            <a:noFill/>
          </a:ln>
        </p:spPr>
        <p:txBody>
          <a:bodyPr spcFirstLastPara="1" wrap="square" lIns="91425" tIns="91425" rIns="91425" bIns="91425" anchor="t" anchorCtr="0">
            <a:noAutofit/>
          </a:bodyPr>
          <a:lstStyle/>
          <a:p>
            <a:pPr marL="101600" marR="0" lvl="0" indent="0" algn="ctr" rtl="0">
              <a:lnSpc>
                <a:spcPct val="115000"/>
              </a:lnSpc>
              <a:spcBef>
                <a:spcPts val="0"/>
              </a:spcBef>
              <a:spcAft>
                <a:spcPts val="0"/>
              </a:spcAft>
              <a:buClr>
                <a:schemeClr val="dk2"/>
              </a:buClr>
              <a:buSzPts val="2000"/>
              <a:buNone/>
            </a:pPr>
            <a:endParaRPr lang="en-US" sz="2800" b="0" i="0" u="none" strike="noStrike" cap="none" dirty="0">
              <a:solidFill>
                <a:schemeClr val="dk2"/>
              </a:solidFill>
              <a:latin typeface="Nunito"/>
              <a:ea typeface="Nunito"/>
              <a:cs typeface="Nunito"/>
              <a:sym typeface="Nunito"/>
            </a:endParaRPr>
          </a:p>
          <a:p>
            <a:pPr marL="101600" marR="0" lvl="0" indent="0" algn="ctr" rtl="0">
              <a:lnSpc>
                <a:spcPct val="115000"/>
              </a:lnSpc>
              <a:spcBef>
                <a:spcPts val="0"/>
              </a:spcBef>
              <a:spcAft>
                <a:spcPts val="0"/>
              </a:spcAft>
              <a:buClr>
                <a:schemeClr val="dk2"/>
              </a:buClr>
              <a:buSzPts val="2000"/>
              <a:buNone/>
            </a:pPr>
            <a:r>
              <a:rPr lang="en-US" sz="2800" b="1" i="0" u="none" strike="noStrike" cap="none" dirty="0">
                <a:solidFill>
                  <a:schemeClr val="dk2"/>
                </a:solidFill>
                <a:latin typeface="Nunito"/>
                <a:ea typeface="Nunito"/>
                <a:cs typeface="Nunito"/>
                <a:sym typeface="Nunito"/>
              </a:rPr>
              <a:t>Make sure you are signed-in </a:t>
            </a:r>
          </a:p>
        </p:txBody>
      </p:sp>
      <p:sp>
        <p:nvSpPr>
          <p:cNvPr id="2" name="Slide Number Placeholder 1"/>
          <p:cNvSpPr>
            <a:spLocks noGrp="1"/>
          </p:cNvSpPr>
          <p:nvPr>
            <p:ph type="sldNum" idx="12"/>
          </p:nvPr>
        </p:nvSpPr>
        <p:spPr/>
        <p:txBody>
          <a:bodyPr/>
          <a:lstStyle/>
          <a:p>
            <a:fld id="{00000000-1234-1234-1234-123412341234}" type="slidenum">
              <a:rPr lang="en" smtClean="0"/>
              <a:pPr/>
              <a:t>2</a:t>
            </a:fld>
            <a:endParaRPr lang="e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525"/>
            <a:ext cx="8520600" cy="572700"/>
          </a:xfrm>
        </p:spPr>
        <p:txBody>
          <a:bodyPr/>
          <a:lstStyle/>
          <a:p>
            <a:r>
              <a:rPr lang="en-US" sz="2400" b="1" dirty="0"/>
              <a:t>Orders + Returns Example</a:t>
            </a:r>
          </a:p>
        </p:txBody>
      </p:sp>
      <p:sp>
        <p:nvSpPr>
          <p:cNvPr id="3" name="Text Placeholder 2"/>
          <p:cNvSpPr>
            <a:spLocks noGrp="1"/>
          </p:cNvSpPr>
          <p:nvPr>
            <p:ph type="body" idx="1"/>
          </p:nvPr>
        </p:nvSpPr>
        <p:spPr>
          <a:xfrm>
            <a:off x="446050" y="571638"/>
            <a:ext cx="4047892" cy="3416400"/>
          </a:xfrm>
        </p:spPr>
        <p:txBody>
          <a:bodyPr/>
          <a:lstStyle/>
          <a:p>
            <a:pPr marL="114300" indent="0">
              <a:buNone/>
            </a:pPr>
            <a:r>
              <a:rPr lang="en-US" sz="1600" dirty="0"/>
              <a:t>With the </a:t>
            </a:r>
            <a:r>
              <a:rPr lang="en-US" sz="1600" b="1" dirty="0"/>
              <a:t>relationship</a:t>
            </a:r>
            <a:r>
              <a:rPr lang="en-US" sz="1600" dirty="0"/>
              <a:t> between Orders and Returns created, what is the answer to the question of “Which region has the greatest number of returns?”</a:t>
            </a:r>
          </a:p>
          <a:p>
            <a:pPr marL="114300" indent="0">
              <a:buNone/>
            </a:pPr>
            <a:endParaRPr lang="en-US" sz="1600" dirty="0"/>
          </a:p>
          <a:p>
            <a:pPr marL="114300" indent="0">
              <a:buNone/>
            </a:pPr>
            <a:r>
              <a:rPr lang="en-US" sz="1600" dirty="0"/>
              <a:t>Answer the question by clicking on Sheet 1, drag and drop </a:t>
            </a:r>
            <a:r>
              <a:rPr lang="en-US" sz="1600" b="1" dirty="0"/>
              <a:t>Region</a:t>
            </a:r>
            <a:r>
              <a:rPr lang="en-US" sz="1600" dirty="0"/>
              <a:t> to </a:t>
            </a:r>
            <a:r>
              <a:rPr lang="en-US" sz="1600" b="1" dirty="0"/>
              <a:t>Columns</a:t>
            </a:r>
            <a:r>
              <a:rPr lang="en-US" sz="1600" dirty="0"/>
              <a:t> followed by </a:t>
            </a:r>
            <a:r>
              <a:rPr lang="en-US" sz="1600" b="1" dirty="0"/>
              <a:t>Order ID (Returns) </a:t>
            </a:r>
            <a:r>
              <a:rPr lang="en-US" sz="1600" dirty="0"/>
              <a:t>to </a:t>
            </a:r>
            <a:r>
              <a:rPr lang="en-US" sz="1600" b="1" dirty="0"/>
              <a:t>Rows</a:t>
            </a:r>
            <a:r>
              <a:rPr lang="en-US" sz="1600" dirty="0"/>
              <a:t>.  Then go to </a:t>
            </a:r>
            <a:r>
              <a:rPr lang="en-US" sz="1600" b="1" dirty="0"/>
              <a:t>Analysis</a:t>
            </a:r>
            <a:r>
              <a:rPr lang="en-US" sz="1600" dirty="0"/>
              <a:t> -&gt; </a:t>
            </a:r>
            <a:r>
              <a:rPr lang="en-US" sz="1600" b="1" dirty="0"/>
              <a:t>Totals</a:t>
            </a:r>
            <a:r>
              <a:rPr lang="en-US" sz="1600" dirty="0"/>
              <a:t> -&gt; </a:t>
            </a:r>
            <a:r>
              <a:rPr lang="en-US" sz="1600" b="1" dirty="0"/>
              <a:t>Show Column Grand Totals</a:t>
            </a:r>
          </a:p>
          <a:p>
            <a:pPr marL="114300" indent="0">
              <a:buNone/>
            </a:pPr>
            <a:endParaRPr lang="en-US" sz="1200" dirty="0"/>
          </a:p>
          <a:p>
            <a:pPr marL="114300" indent="0">
              <a:buNone/>
            </a:pPr>
            <a:endParaRPr lang="en-US" sz="1200" dirty="0"/>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pPr/>
              <a:t>20</a:t>
            </a:fld>
            <a:endParaRPr lang="en" dirty="0"/>
          </a:p>
        </p:txBody>
      </p:sp>
      <p:pic>
        <p:nvPicPr>
          <p:cNvPr id="6" name="Picture 5" descr="Graphical user interface, application, table&#10;&#10;Description automatically generated">
            <a:extLst>
              <a:ext uri="{FF2B5EF4-FFF2-40B4-BE49-F238E27FC236}">
                <a16:creationId xmlns:a16="http://schemas.microsoft.com/office/drawing/2014/main" id="{4CDD6692-2B7B-DC41-A4CD-4874BB957A44}"/>
              </a:ext>
            </a:extLst>
          </p:cNvPr>
          <p:cNvPicPr>
            <a:picLocks noChangeAspect="1"/>
          </p:cNvPicPr>
          <p:nvPr/>
        </p:nvPicPr>
        <p:blipFill>
          <a:blip r:embed="rId2"/>
          <a:stretch>
            <a:fillRect/>
          </a:stretch>
        </p:blipFill>
        <p:spPr>
          <a:xfrm>
            <a:off x="5185318" y="109909"/>
            <a:ext cx="3379354" cy="4923682"/>
          </a:xfrm>
          <a:prstGeom prst="rect">
            <a:avLst/>
          </a:prstGeom>
          <a:ln>
            <a:solidFill>
              <a:schemeClr val="bg1">
                <a:lumMod val="50000"/>
              </a:schemeClr>
            </a:solidFill>
          </a:ln>
        </p:spPr>
      </p:pic>
    </p:spTree>
    <p:extLst>
      <p:ext uri="{BB962C8B-B14F-4D97-AF65-F5344CB8AC3E}">
        <p14:creationId xmlns:p14="http://schemas.microsoft.com/office/powerpoint/2010/main" val="1239190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92561"/>
            <a:ext cx="8520600" cy="572700"/>
          </a:xfrm>
        </p:spPr>
        <p:txBody>
          <a:bodyPr/>
          <a:lstStyle/>
          <a:p>
            <a:endParaRPr lang="en-US" sz="2400" b="1" dirty="0"/>
          </a:p>
        </p:txBody>
      </p:sp>
      <p:sp>
        <p:nvSpPr>
          <p:cNvPr id="3" name="Text Placeholder 2"/>
          <p:cNvSpPr>
            <a:spLocks noGrp="1"/>
          </p:cNvSpPr>
          <p:nvPr>
            <p:ph type="body" idx="1"/>
          </p:nvPr>
        </p:nvSpPr>
        <p:spPr>
          <a:xfrm>
            <a:off x="522012" y="1246817"/>
            <a:ext cx="8160758" cy="3416400"/>
          </a:xfrm>
        </p:spPr>
        <p:txBody>
          <a:bodyPr/>
          <a:lstStyle/>
          <a:p>
            <a:pPr marL="114300" indent="0">
              <a:buNone/>
            </a:pPr>
            <a:r>
              <a:rPr lang="en-US" sz="2000" u="sng" dirty="0"/>
              <a:t>Check point:</a:t>
            </a:r>
            <a:r>
              <a:rPr lang="en-US" sz="2000" dirty="0"/>
              <a:t> Looking at the global_superstore_2016 data, what other relationship(s) can you identify?  What does the relationship(s) tell you? </a:t>
            </a:r>
          </a:p>
          <a:p>
            <a:pPr marL="114300" indent="0">
              <a:buNone/>
            </a:pPr>
            <a:endParaRPr lang="en-US" sz="2000" dirty="0"/>
          </a:p>
          <a:p>
            <a:r>
              <a:rPr lang="en-US" sz="2000" dirty="0">
                <a:solidFill>
                  <a:schemeClr val="bg1">
                    <a:lumMod val="50000"/>
                  </a:schemeClr>
                </a:solidFill>
              </a:rPr>
              <a:t>Look at the Orders, Returns and People sheets to see what interests you.  </a:t>
            </a:r>
          </a:p>
          <a:p>
            <a:r>
              <a:rPr lang="en-US" sz="2000" dirty="0">
                <a:solidFill>
                  <a:schemeClr val="bg1">
                    <a:lumMod val="50000"/>
                  </a:schemeClr>
                </a:solidFill>
              </a:rPr>
              <a:t>Once the relationship is formed, drag and drop into worksheet.</a:t>
            </a:r>
          </a:p>
          <a:p>
            <a:r>
              <a:rPr lang="en-US" sz="2000" dirty="0">
                <a:solidFill>
                  <a:schemeClr val="bg1">
                    <a:lumMod val="50000"/>
                  </a:schemeClr>
                </a:solidFill>
              </a:rPr>
              <a:t>Enter your answer(s) in the chat, raise your hand or unmute.  </a:t>
            </a:r>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2000" dirty="0"/>
          </a:p>
          <a:p>
            <a:pPr marL="114300" indent="0">
              <a:buNone/>
            </a:pPr>
            <a:endParaRPr lang="en-US" sz="1600" dirty="0"/>
          </a:p>
          <a:p>
            <a:pPr marL="114300" indent="0">
              <a:buNone/>
            </a:pPr>
            <a:endParaRPr lang="en-US" sz="1600" dirty="0"/>
          </a:p>
          <a:p>
            <a:pPr marL="114300" indent="0">
              <a:buNone/>
            </a:pPr>
            <a:endParaRPr lang="en-US" sz="1200" dirty="0"/>
          </a:p>
          <a:p>
            <a:pPr marL="114300" indent="0">
              <a:buNone/>
            </a:pPr>
            <a:endParaRPr lang="en-US" sz="1200" dirty="0"/>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pPr/>
              <a:t>21</a:t>
            </a:fld>
            <a:endParaRPr lang="en" dirty="0"/>
          </a:p>
        </p:txBody>
      </p:sp>
    </p:spTree>
    <p:extLst>
      <p:ext uri="{BB962C8B-B14F-4D97-AF65-F5344CB8AC3E}">
        <p14:creationId xmlns:p14="http://schemas.microsoft.com/office/powerpoint/2010/main" val="3397945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Visualizing Data</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22</a:t>
            </a:fld>
            <a:endParaRPr lang="e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map&#10;&#10;Description generated with high confidence">
            <a:extLst>
              <a:ext uri="{FF2B5EF4-FFF2-40B4-BE49-F238E27FC236}">
                <a16:creationId xmlns:a16="http://schemas.microsoft.com/office/drawing/2014/main" id="{0732E83B-A399-4C8A-A85C-06D4261461D5}"/>
              </a:ext>
            </a:extLst>
          </p:cNvPr>
          <p:cNvPicPr>
            <a:picLocks noChangeAspect="1"/>
          </p:cNvPicPr>
          <p:nvPr/>
        </p:nvPicPr>
        <p:blipFill rotWithShape="1">
          <a:blip r:embed="rId2"/>
          <a:srcRect l="2807" t="1758" r="774" b="1930"/>
          <a:stretch/>
        </p:blipFill>
        <p:spPr>
          <a:xfrm>
            <a:off x="1108224" y="18288"/>
            <a:ext cx="6927552" cy="5143500"/>
          </a:xfrm>
          <a:prstGeom prst="rect">
            <a:avLst/>
          </a:prstGeom>
        </p:spPr>
      </p:pic>
    </p:spTree>
    <p:extLst>
      <p:ext uri="{BB962C8B-B14F-4D97-AF65-F5344CB8AC3E}">
        <p14:creationId xmlns:p14="http://schemas.microsoft.com/office/powerpoint/2010/main" val="29818219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04FC4-C6F3-420F-B36B-D87713FDAD32}"/>
              </a:ext>
            </a:extLst>
          </p:cNvPr>
          <p:cNvSpPr>
            <a:spLocks noGrp="1"/>
          </p:cNvSpPr>
          <p:nvPr>
            <p:ph type="title"/>
          </p:nvPr>
        </p:nvSpPr>
        <p:spPr>
          <a:xfrm>
            <a:off x="768096" y="3728316"/>
            <a:ext cx="7492120" cy="1124712"/>
          </a:xfrm>
        </p:spPr>
        <p:txBody>
          <a:bodyPr>
            <a:normAutofit/>
          </a:bodyPr>
          <a:lstStyle/>
          <a:p>
            <a:r>
              <a:rPr lang="en-US" dirty="0">
                <a:solidFill>
                  <a:srgbClr val="FFFFFF"/>
                </a:solidFill>
              </a:rPr>
              <a:t>What do you want to show with your data?</a:t>
            </a:r>
          </a:p>
        </p:txBody>
      </p:sp>
      <p:graphicFrame>
        <p:nvGraphicFramePr>
          <p:cNvPr id="19" name="Content Placeholder 2"/>
          <p:cNvGraphicFramePr>
            <a:graphicFrameLocks noGrp="1"/>
          </p:cNvGraphicFramePr>
          <p:nvPr>
            <p:ph idx="1"/>
            <p:extLst>
              <p:ext uri="{D42A27DB-BD31-4B8C-83A1-F6EECF244321}">
                <p14:modId xmlns:p14="http://schemas.microsoft.com/office/powerpoint/2010/main" val="3880415726"/>
              </p:ext>
            </p:extLst>
          </p:nvPr>
        </p:nvGraphicFramePr>
        <p:xfrm>
          <a:off x="482204" y="1305163"/>
          <a:ext cx="8172450" cy="25163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59708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graphicEl>
                                              <a:dgm id="{D9F11FB4-9121-4663-A36A-118E521DA92E}"/>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graphicEl>
                                              <a:dgm id="{E7192C05-7009-4E77-AEE9-28D580F0ED58}"/>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graphicEl>
                                              <a:dgm id="{09A9BE77-58EB-43D8-A1F3-3E9B585E3BC7}"/>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graphicEl>
                                              <a:dgm id="{18B43DBC-E6AD-4502-BE26-D3D20767B66C}"/>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graphicEl>
                                              <a:dgm id="{B396A509-4F05-48D6-AE43-659A82507E2B}"/>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graphicEl>
                                              <a:dgm id="{2E3E8BC2-7D6C-4F22-ACC1-CCBC6E8238A5}"/>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graphicEl>
                                              <a:dgm id="{4B765751-DDF5-40C8-AC5D-830102C14CDD}"/>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0">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Time series</a:t>
            </a:r>
            <a:br>
              <a:rPr lang="en-US" dirty="0"/>
            </a:br>
            <a:r>
              <a:rPr lang="en-US" sz="2400" dirty="0">
                <a:latin typeface="Tw Cen MT Condensed" panose="020B0606020104020203" pitchFamily="34" charset="0"/>
              </a:rPr>
              <a:t>values display how something changed over time</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470848" y="1979492"/>
            <a:ext cx="1913363" cy="1346785"/>
          </a:xfrm>
        </p:spPr>
      </p:pic>
      <p:pic>
        <p:nvPicPr>
          <p:cNvPr id="7" name="Picture 6" descr="A close up of a logo&#10;&#10;Description generated with high confidence">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2574456" y="2012001"/>
            <a:ext cx="1913363" cy="1356073"/>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0CBAFB94-950E-423C-8DE0-D089D131624D}"/>
              </a:ext>
            </a:extLst>
          </p:cNvPr>
          <p:cNvPicPr>
            <a:picLocks noChangeAspect="1"/>
          </p:cNvPicPr>
          <p:nvPr/>
        </p:nvPicPr>
        <p:blipFill>
          <a:blip r:embed="rId4"/>
          <a:stretch>
            <a:fillRect/>
          </a:stretch>
        </p:blipFill>
        <p:spPr>
          <a:xfrm>
            <a:off x="4584712" y="2012000"/>
            <a:ext cx="1885499" cy="1314276"/>
          </a:xfrm>
          <a:prstGeom prst="rect">
            <a:avLst/>
          </a:prstGeom>
        </p:spPr>
      </p:pic>
      <p:pic>
        <p:nvPicPr>
          <p:cNvPr id="11" name="Picture 10">
            <a:extLst>
              <a:ext uri="{FF2B5EF4-FFF2-40B4-BE49-F238E27FC236}">
                <a16:creationId xmlns:a16="http://schemas.microsoft.com/office/drawing/2014/main" id="{1FEFD934-D11B-4318-BEAD-A8D8E109C2C1}"/>
              </a:ext>
            </a:extLst>
          </p:cNvPr>
          <p:cNvPicPr>
            <a:picLocks noChangeAspect="1"/>
          </p:cNvPicPr>
          <p:nvPr/>
        </p:nvPicPr>
        <p:blipFill>
          <a:blip r:embed="rId5"/>
          <a:stretch>
            <a:fillRect/>
          </a:stretch>
        </p:blipFill>
        <p:spPr>
          <a:xfrm>
            <a:off x="6854240" y="1207518"/>
            <a:ext cx="1880855" cy="1318921"/>
          </a:xfrm>
          <a:prstGeom prst="rect">
            <a:avLst/>
          </a:prstGeom>
        </p:spPr>
      </p:pic>
      <p:pic>
        <p:nvPicPr>
          <p:cNvPr id="13" name="Picture 12" descr="A close up of a sign&#10;&#10;Description generated with very high confidence">
            <a:extLst>
              <a:ext uri="{FF2B5EF4-FFF2-40B4-BE49-F238E27FC236}">
                <a16:creationId xmlns:a16="http://schemas.microsoft.com/office/drawing/2014/main" id="{6CDA5690-0FFF-405F-8105-659E3C23755C}"/>
              </a:ext>
            </a:extLst>
          </p:cNvPr>
          <p:cNvPicPr>
            <a:picLocks noChangeAspect="1"/>
          </p:cNvPicPr>
          <p:nvPr/>
        </p:nvPicPr>
        <p:blipFill>
          <a:blip r:embed="rId6"/>
          <a:stretch>
            <a:fillRect/>
          </a:stretch>
        </p:blipFill>
        <p:spPr>
          <a:xfrm>
            <a:off x="6858885" y="3428982"/>
            <a:ext cx="1908719" cy="1337497"/>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470848" y="3332102"/>
            <a:ext cx="1913363" cy="900246"/>
          </a:xfrm>
          <a:prstGeom prst="rect">
            <a:avLst/>
          </a:prstGeom>
          <a:noFill/>
        </p:spPr>
        <p:txBody>
          <a:bodyPr wrap="square" rtlCol="0">
            <a:spAutoFit/>
          </a:bodyPr>
          <a:lstStyle/>
          <a:p>
            <a:pPr algn="ctr"/>
            <a:r>
              <a:rPr lang="en-US" sz="1050" dirty="0"/>
              <a:t>Bar Graph (vertical)</a:t>
            </a:r>
          </a:p>
          <a:p>
            <a:pPr algn="ctr"/>
            <a:r>
              <a:rPr lang="en-US" sz="1050" dirty="0">
                <a:solidFill>
                  <a:schemeClr val="accent2">
                    <a:lumMod val="50000"/>
                  </a:schemeClr>
                </a:solidFill>
              </a:rPr>
              <a:t>To feature individual values and support their comparisons. Quantitative scale must begin at zero.</a:t>
            </a:r>
          </a:p>
        </p:txBody>
      </p:sp>
      <p:sp>
        <p:nvSpPr>
          <p:cNvPr id="15" name="TextBox 14">
            <a:extLst>
              <a:ext uri="{FF2B5EF4-FFF2-40B4-BE49-F238E27FC236}">
                <a16:creationId xmlns:a16="http://schemas.microsoft.com/office/drawing/2014/main" id="{473E5BF6-A0BD-47B4-815D-5D2F81ABCFD0}"/>
              </a:ext>
            </a:extLst>
          </p:cNvPr>
          <p:cNvSpPr txBox="1"/>
          <p:nvPr/>
        </p:nvSpPr>
        <p:spPr>
          <a:xfrm>
            <a:off x="2671348" y="3329714"/>
            <a:ext cx="1913363" cy="738664"/>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To feature overall trends and patterns and support their comparisons</a:t>
            </a:r>
          </a:p>
        </p:txBody>
      </p:sp>
      <p:sp>
        <p:nvSpPr>
          <p:cNvPr id="16" name="TextBox 15">
            <a:extLst>
              <a:ext uri="{FF2B5EF4-FFF2-40B4-BE49-F238E27FC236}">
                <a16:creationId xmlns:a16="http://schemas.microsoft.com/office/drawing/2014/main" id="{5EF13102-8A68-41EB-96E6-282FB5CCF7FC}"/>
              </a:ext>
            </a:extLst>
          </p:cNvPr>
          <p:cNvSpPr txBox="1"/>
          <p:nvPr/>
        </p:nvSpPr>
        <p:spPr>
          <a:xfrm>
            <a:off x="4635084" y="3346632"/>
            <a:ext cx="1784753" cy="738664"/>
          </a:xfrm>
          <a:prstGeom prst="rect">
            <a:avLst/>
          </a:prstGeom>
          <a:noFill/>
        </p:spPr>
        <p:txBody>
          <a:bodyPr wrap="square" rtlCol="0">
            <a:spAutoFit/>
          </a:bodyPr>
          <a:lstStyle/>
          <a:p>
            <a:pPr algn="ctr"/>
            <a:r>
              <a:rPr lang="en-US" sz="1050" dirty="0"/>
              <a:t>Dot Plot (vertical)</a:t>
            </a:r>
          </a:p>
          <a:p>
            <a:pPr algn="ctr"/>
            <a:r>
              <a:rPr lang="en-US" sz="1050" dirty="0">
                <a:solidFill>
                  <a:schemeClr val="accent2">
                    <a:lumMod val="50000"/>
                  </a:schemeClr>
                </a:solidFill>
              </a:rPr>
              <a:t>When you do not have a value for every interval of time</a:t>
            </a:r>
          </a:p>
        </p:txBody>
      </p:sp>
      <p:sp>
        <p:nvSpPr>
          <p:cNvPr id="17" name="TextBox 16">
            <a:extLst>
              <a:ext uri="{FF2B5EF4-FFF2-40B4-BE49-F238E27FC236}">
                <a16:creationId xmlns:a16="http://schemas.microsoft.com/office/drawing/2014/main" id="{B27EEEC0-FEE7-42F5-9D5E-1316782A2E31}"/>
              </a:ext>
            </a:extLst>
          </p:cNvPr>
          <p:cNvSpPr txBox="1"/>
          <p:nvPr/>
        </p:nvSpPr>
        <p:spPr>
          <a:xfrm>
            <a:off x="6854241" y="2570747"/>
            <a:ext cx="1913363" cy="738664"/>
          </a:xfrm>
          <a:prstGeom prst="rect">
            <a:avLst/>
          </a:prstGeom>
          <a:noFill/>
        </p:spPr>
        <p:txBody>
          <a:bodyPr wrap="square" rtlCol="0">
            <a:spAutoFit/>
          </a:bodyPr>
          <a:lstStyle/>
          <a:p>
            <a:pPr algn="ctr"/>
            <a:r>
              <a:rPr lang="en-US" sz="1050" dirty="0"/>
              <a:t>Strip Plot (multiple)</a:t>
            </a:r>
          </a:p>
          <a:p>
            <a:pPr algn="ctr"/>
            <a:endParaRPr lang="en-US" sz="1050" dirty="0">
              <a:solidFill>
                <a:schemeClr val="accent2">
                  <a:lumMod val="50000"/>
                </a:schemeClr>
              </a:solidFill>
            </a:endParaRPr>
          </a:p>
          <a:p>
            <a:pPr algn="ctr"/>
            <a:r>
              <a:rPr lang="en-US" sz="1050" dirty="0">
                <a:solidFill>
                  <a:schemeClr val="accent2">
                    <a:lumMod val="50000"/>
                  </a:schemeClr>
                </a:solidFill>
              </a:rPr>
              <a:t>Only when also featuring distributions</a:t>
            </a:r>
          </a:p>
        </p:txBody>
      </p:sp>
      <p:sp>
        <p:nvSpPr>
          <p:cNvPr id="18" name="TextBox 17">
            <a:extLst>
              <a:ext uri="{FF2B5EF4-FFF2-40B4-BE49-F238E27FC236}">
                <a16:creationId xmlns:a16="http://schemas.microsoft.com/office/drawing/2014/main" id="{0CE23468-79D7-46A2-A602-2F7F043DAF34}"/>
              </a:ext>
            </a:extLst>
          </p:cNvPr>
          <p:cNvSpPr txBox="1"/>
          <p:nvPr/>
        </p:nvSpPr>
        <p:spPr>
          <a:xfrm>
            <a:off x="6854241" y="4766478"/>
            <a:ext cx="1913363" cy="253916"/>
          </a:xfrm>
          <a:prstGeom prst="rect">
            <a:avLst/>
          </a:prstGeom>
          <a:noFill/>
        </p:spPr>
        <p:txBody>
          <a:bodyPr wrap="square" rtlCol="0">
            <a:spAutoFit/>
          </a:bodyPr>
          <a:lstStyle/>
          <a:p>
            <a:pPr algn="ctr"/>
            <a:r>
              <a:rPr lang="en-US" sz="1050" dirty="0"/>
              <a:t>Box Plot (vertical)</a:t>
            </a:r>
          </a:p>
        </p:txBody>
      </p:sp>
    </p:spTree>
    <p:extLst>
      <p:ext uri="{BB962C8B-B14F-4D97-AF65-F5344CB8AC3E}">
        <p14:creationId xmlns:p14="http://schemas.microsoft.com/office/powerpoint/2010/main" val="29395351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a:lstStyle/>
          <a:p>
            <a:r>
              <a:rPr lang="en-US" dirty="0"/>
              <a:t>Time Series Example</a:t>
            </a:r>
            <a:br>
              <a:rPr lang="en-US" dirty="0"/>
            </a:br>
            <a:endParaRPr lang="en-US" sz="2400" dirty="0">
              <a:latin typeface="Tw Cen MT Condensed" panose="020B0606020104020203" pitchFamily="34" charset="0"/>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453575"/>
            <a:ext cx="9032488" cy="3416400"/>
          </a:xfrm>
        </p:spPr>
        <p:txBody>
          <a:bodyPr/>
          <a:lstStyle/>
          <a:p>
            <a:r>
              <a:rPr lang="en-US" sz="1600" dirty="0"/>
              <a:t>Want to see profit over time, let’s build a bar graph by drag and drop </a:t>
            </a:r>
            <a:r>
              <a:rPr lang="en-US" sz="1600" b="1" dirty="0"/>
              <a:t>Order Date </a:t>
            </a:r>
            <a:r>
              <a:rPr lang="en-US" sz="1600" dirty="0"/>
              <a:t>to </a:t>
            </a:r>
            <a:r>
              <a:rPr lang="en-US" sz="1600" b="1" dirty="0"/>
              <a:t>Columns</a:t>
            </a:r>
            <a:r>
              <a:rPr lang="en-US" sz="1600" dirty="0"/>
              <a:t> and </a:t>
            </a:r>
            <a:r>
              <a:rPr lang="en-US" sz="1600" b="1" dirty="0"/>
              <a:t>Profit</a:t>
            </a:r>
            <a:r>
              <a:rPr lang="en-US" sz="1600" dirty="0"/>
              <a:t> to </a:t>
            </a:r>
            <a:r>
              <a:rPr lang="en-US" sz="1600" b="1" dirty="0"/>
              <a:t>Rows</a:t>
            </a:r>
            <a:r>
              <a:rPr lang="en-US" sz="1600" dirty="0"/>
              <a:t>.  </a:t>
            </a:r>
          </a:p>
          <a:p>
            <a:r>
              <a:rPr lang="en-US" sz="1600" dirty="0"/>
              <a:t>After building the bar graph, drop </a:t>
            </a:r>
            <a:r>
              <a:rPr lang="en-US" sz="1600" b="1" dirty="0"/>
              <a:t>Segment</a:t>
            </a:r>
            <a:r>
              <a:rPr lang="en-US" sz="1600" dirty="0"/>
              <a:t> to </a:t>
            </a:r>
            <a:r>
              <a:rPr lang="en-US" sz="1600" b="1" dirty="0"/>
              <a:t>Color</a:t>
            </a:r>
            <a:r>
              <a:rPr lang="en-US" sz="1600" dirty="0"/>
              <a:t> under </a:t>
            </a:r>
            <a:r>
              <a:rPr lang="en-US" sz="1600" b="1" dirty="0"/>
              <a:t>Marks</a:t>
            </a:r>
            <a:r>
              <a:rPr lang="en-US" sz="1600" dirty="0"/>
              <a:t> to create stack bar plot.  </a:t>
            </a:r>
          </a:p>
        </p:txBody>
      </p:sp>
      <p:pic>
        <p:nvPicPr>
          <p:cNvPr id="12" name="Picture 11" descr="Chart, bar chart&#10;&#10;Description automatically generated">
            <a:extLst>
              <a:ext uri="{FF2B5EF4-FFF2-40B4-BE49-F238E27FC236}">
                <a16:creationId xmlns:a16="http://schemas.microsoft.com/office/drawing/2014/main" id="{58177E78-3319-D448-81B4-EB08D7E7B1CD}"/>
              </a:ext>
            </a:extLst>
          </p:cNvPr>
          <p:cNvPicPr>
            <a:picLocks noChangeAspect="1"/>
          </p:cNvPicPr>
          <p:nvPr/>
        </p:nvPicPr>
        <p:blipFill>
          <a:blip r:embed="rId2"/>
          <a:stretch>
            <a:fillRect/>
          </a:stretch>
        </p:blipFill>
        <p:spPr>
          <a:xfrm>
            <a:off x="1433697" y="1399613"/>
            <a:ext cx="6348355" cy="3740349"/>
          </a:xfrm>
          <a:prstGeom prst="rect">
            <a:avLst/>
          </a:prstGeom>
        </p:spPr>
      </p:pic>
    </p:spTree>
    <p:extLst>
      <p:ext uri="{BB962C8B-B14F-4D97-AF65-F5344CB8AC3E}">
        <p14:creationId xmlns:p14="http://schemas.microsoft.com/office/powerpoint/2010/main" val="32117469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Ranking</a:t>
            </a:r>
            <a:br>
              <a:rPr lang="en-US" dirty="0"/>
            </a:br>
            <a:r>
              <a:rPr lang="en-US" sz="2400" dirty="0">
                <a:latin typeface="Tw Cen MT Condensed" panose="020B0606020104020203" pitchFamily="34" charset="0"/>
              </a:rPr>
              <a:t>values are ordered by size (descending or ascending)</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408291" y="2245950"/>
            <a:ext cx="1913363" cy="1346785"/>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2321654" y="2263500"/>
            <a:ext cx="1913363" cy="1329235"/>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0CBAFB94-950E-423C-8DE0-D089D131624D}"/>
              </a:ext>
            </a:extLst>
          </p:cNvPr>
          <p:cNvPicPr>
            <a:picLocks noChangeAspect="1"/>
          </p:cNvPicPr>
          <p:nvPr/>
        </p:nvPicPr>
        <p:blipFill>
          <a:blip r:embed="rId4"/>
          <a:stretch>
            <a:fillRect/>
          </a:stretch>
        </p:blipFill>
        <p:spPr>
          <a:xfrm>
            <a:off x="4862281" y="2245950"/>
            <a:ext cx="1885499" cy="1314276"/>
          </a:xfrm>
          <a:prstGeom prst="rect">
            <a:avLst/>
          </a:prstGeom>
        </p:spPr>
      </p:pic>
      <p:pic>
        <p:nvPicPr>
          <p:cNvPr id="11" name="Picture 10">
            <a:extLst>
              <a:ext uri="{FF2B5EF4-FFF2-40B4-BE49-F238E27FC236}">
                <a16:creationId xmlns:a16="http://schemas.microsoft.com/office/drawing/2014/main" id="{1FEFD934-D11B-4318-BEAD-A8D8E109C2C1}"/>
              </a:ext>
            </a:extLst>
          </p:cNvPr>
          <p:cNvPicPr>
            <a:picLocks noChangeAspect="1"/>
          </p:cNvPicPr>
          <p:nvPr/>
        </p:nvPicPr>
        <p:blipFill>
          <a:blip r:embed="rId5"/>
          <a:stretch>
            <a:fillRect/>
          </a:stretch>
        </p:blipFill>
        <p:spPr>
          <a:xfrm>
            <a:off x="6775644" y="2245950"/>
            <a:ext cx="1842875" cy="1318921"/>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408290" y="3648416"/>
            <a:ext cx="3760652"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
        <p:nvSpPr>
          <p:cNvPr id="12" name="TextBox 11">
            <a:extLst>
              <a:ext uri="{FF2B5EF4-FFF2-40B4-BE49-F238E27FC236}">
                <a16:creationId xmlns:a16="http://schemas.microsoft.com/office/drawing/2014/main" id="{C8507D6B-BC41-41E7-A070-B8DA273ECB4C}"/>
              </a:ext>
            </a:extLst>
          </p:cNvPr>
          <p:cNvSpPr txBox="1"/>
          <p:nvPr/>
        </p:nvSpPr>
        <p:spPr>
          <a:xfrm>
            <a:off x="4895317" y="3560226"/>
            <a:ext cx="3760652" cy="253916"/>
          </a:xfrm>
          <a:prstGeom prst="rect">
            <a:avLst/>
          </a:prstGeom>
          <a:noFill/>
        </p:spPr>
        <p:txBody>
          <a:bodyPr wrap="square" rtlCol="0">
            <a:spAutoFit/>
          </a:bodyPr>
          <a:lstStyle/>
          <a:p>
            <a:pPr algn="ctr"/>
            <a:r>
              <a:rPr lang="en-US" sz="1050" dirty="0"/>
              <a:t>Dot Plots</a:t>
            </a:r>
          </a:p>
        </p:txBody>
      </p:sp>
    </p:spTree>
    <p:extLst>
      <p:ext uri="{BB962C8B-B14F-4D97-AF65-F5344CB8AC3E}">
        <p14:creationId xmlns:p14="http://schemas.microsoft.com/office/powerpoint/2010/main" val="13679627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47C6BAC-2AB5-6344-9F97-461D123D9F7C}"/>
              </a:ext>
            </a:extLst>
          </p:cNvPr>
          <p:cNvPicPr>
            <a:picLocks noChangeAspect="1"/>
          </p:cNvPicPr>
          <p:nvPr/>
        </p:nvPicPr>
        <p:blipFill>
          <a:blip r:embed="rId2"/>
          <a:stretch>
            <a:fillRect/>
          </a:stretch>
        </p:blipFill>
        <p:spPr>
          <a:xfrm>
            <a:off x="3900294" y="1059728"/>
            <a:ext cx="493286" cy="374897"/>
          </a:xfrm>
          <a:prstGeom prst="rect">
            <a:avLst/>
          </a:prstGeom>
        </p:spPr>
      </p:pic>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a:lstStyle/>
          <a:p>
            <a:r>
              <a:rPr lang="en-US" dirty="0"/>
              <a:t>Ranking Example</a:t>
            </a:r>
            <a:br>
              <a:rPr lang="en-US" dirty="0"/>
            </a:br>
            <a:endParaRPr lang="en-US" sz="2400" dirty="0">
              <a:latin typeface="Tw Cen MT Condensed" panose="020B0606020104020203" pitchFamily="34" charset="0"/>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487028"/>
            <a:ext cx="9032488" cy="3416400"/>
          </a:xfrm>
        </p:spPr>
        <p:txBody>
          <a:bodyPr/>
          <a:lstStyle/>
          <a:p>
            <a:r>
              <a:rPr lang="en-US" sz="1600" dirty="0"/>
              <a:t>Suppose want to see which region has the highest or lowest profitability, let’s build a bar graph by drag and drop </a:t>
            </a:r>
            <a:r>
              <a:rPr lang="en-US" sz="1600" b="1" dirty="0"/>
              <a:t>Region</a:t>
            </a:r>
            <a:r>
              <a:rPr lang="en-US" sz="1600" dirty="0"/>
              <a:t> to </a:t>
            </a:r>
            <a:r>
              <a:rPr lang="en-US" sz="1600" b="1" dirty="0"/>
              <a:t>Columns</a:t>
            </a:r>
            <a:r>
              <a:rPr lang="en-US" sz="1600" dirty="0"/>
              <a:t> and </a:t>
            </a:r>
            <a:r>
              <a:rPr lang="en-US" sz="1600" b="1" dirty="0"/>
              <a:t>Profit</a:t>
            </a:r>
            <a:r>
              <a:rPr lang="en-US" sz="1600" dirty="0"/>
              <a:t> to </a:t>
            </a:r>
            <a:r>
              <a:rPr lang="en-US" sz="1600" b="1" dirty="0"/>
              <a:t>Rows</a:t>
            </a:r>
            <a:r>
              <a:rPr lang="en-US" sz="1600" dirty="0"/>
              <a:t>.  </a:t>
            </a:r>
          </a:p>
          <a:p>
            <a:r>
              <a:rPr lang="en-US" sz="1600" dirty="0"/>
              <a:t>After building the bar graph, click on      to display in descending or ascending order.</a:t>
            </a:r>
          </a:p>
          <a:p>
            <a:pPr marL="114300" indent="0">
              <a:buNone/>
            </a:pPr>
            <a:endParaRPr lang="en-US" sz="1600" dirty="0"/>
          </a:p>
        </p:txBody>
      </p:sp>
      <p:pic>
        <p:nvPicPr>
          <p:cNvPr id="7" name="Picture 6" descr="Chart, bar chart&#10;&#10;Description automatically generated">
            <a:extLst>
              <a:ext uri="{FF2B5EF4-FFF2-40B4-BE49-F238E27FC236}">
                <a16:creationId xmlns:a16="http://schemas.microsoft.com/office/drawing/2014/main" id="{FE1ECF3D-8E1A-2647-A5ED-5DBC3B47C59F}"/>
              </a:ext>
            </a:extLst>
          </p:cNvPr>
          <p:cNvPicPr>
            <a:picLocks noChangeAspect="1"/>
          </p:cNvPicPr>
          <p:nvPr/>
        </p:nvPicPr>
        <p:blipFill>
          <a:blip r:embed="rId3"/>
          <a:stretch>
            <a:fillRect/>
          </a:stretch>
        </p:blipFill>
        <p:spPr>
          <a:xfrm>
            <a:off x="1286812" y="1434625"/>
            <a:ext cx="6396379" cy="3710141"/>
          </a:xfrm>
          <a:prstGeom prst="rect">
            <a:avLst/>
          </a:prstGeom>
        </p:spPr>
      </p:pic>
    </p:spTree>
    <p:extLst>
      <p:ext uri="{BB962C8B-B14F-4D97-AF65-F5344CB8AC3E}">
        <p14:creationId xmlns:p14="http://schemas.microsoft.com/office/powerpoint/2010/main" val="9712539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vector graphics&#10;&#10;Description generated with high confidence">
            <a:extLst>
              <a:ext uri="{FF2B5EF4-FFF2-40B4-BE49-F238E27FC236}">
                <a16:creationId xmlns:a16="http://schemas.microsoft.com/office/drawing/2014/main" id="{C684695A-5578-417F-BB4D-32C947F07F15}"/>
              </a:ext>
            </a:extLst>
          </p:cNvPr>
          <p:cNvPicPr>
            <a:picLocks noChangeAspect="1"/>
          </p:cNvPicPr>
          <p:nvPr/>
        </p:nvPicPr>
        <p:blipFill>
          <a:blip r:embed="rId3"/>
          <a:stretch>
            <a:fillRect/>
          </a:stretch>
        </p:blipFill>
        <p:spPr>
          <a:xfrm>
            <a:off x="7073202" y="137555"/>
            <a:ext cx="1880361" cy="1609838"/>
          </a:xfrm>
          <a:prstGeom prst="rect">
            <a:avLst/>
          </a:prstGeom>
        </p:spPr>
      </p:pic>
      <p:pic>
        <p:nvPicPr>
          <p:cNvPr id="5" name="Picture 4" descr="A close up of a logo&#10;&#10;Description generated with high confidence">
            <a:extLst>
              <a:ext uri="{FF2B5EF4-FFF2-40B4-BE49-F238E27FC236}">
                <a16:creationId xmlns:a16="http://schemas.microsoft.com/office/drawing/2014/main" id="{35F2BB76-6E49-4993-ACE9-EE1C4C5FA4F9}"/>
              </a:ext>
            </a:extLst>
          </p:cNvPr>
          <p:cNvPicPr>
            <a:picLocks noChangeAspect="1"/>
          </p:cNvPicPr>
          <p:nvPr/>
        </p:nvPicPr>
        <p:blipFill>
          <a:blip r:embed="rId4"/>
          <a:stretch>
            <a:fillRect/>
          </a:stretch>
        </p:blipFill>
        <p:spPr>
          <a:xfrm>
            <a:off x="0" y="3369100"/>
            <a:ext cx="2064190" cy="1774400"/>
          </a:xfrm>
          <a:prstGeom prst="rect">
            <a:avLst/>
          </a:prstGeom>
        </p:spPr>
      </p:pic>
      <p:sp>
        <p:nvSpPr>
          <p:cNvPr id="2" name="Title 1">
            <a:extLst>
              <a:ext uri="{FF2B5EF4-FFF2-40B4-BE49-F238E27FC236}">
                <a16:creationId xmlns:a16="http://schemas.microsoft.com/office/drawing/2014/main" id="{4EE9BDC9-04AE-4B81-A3D4-20037931CAAE}"/>
              </a:ext>
            </a:extLst>
          </p:cNvPr>
          <p:cNvSpPr>
            <a:spLocks noGrp="1"/>
          </p:cNvSpPr>
          <p:nvPr>
            <p:ph type="title"/>
          </p:nvPr>
        </p:nvSpPr>
        <p:spPr>
          <a:xfrm>
            <a:off x="311700" y="137555"/>
            <a:ext cx="8520600" cy="572700"/>
          </a:xfrm>
        </p:spPr>
        <p:txBody>
          <a:bodyPr/>
          <a:lstStyle/>
          <a:p>
            <a:r>
              <a:rPr lang="en-US" dirty="0"/>
              <a:t>Part to Whole</a:t>
            </a:r>
            <a:r>
              <a:rPr lang="en-US" dirty="0">
                <a:latin typeface="Tw Cen MT Condensed" panose="020B0606020104020203" pitchFamily="34" charset="0"/>
              </a:rPr>
              <a:t> </a:t>
            </a:r>
            <a:br>
              <a:rPr lang="en-US" dirty="0">
                <a:latin typeface="Tw Cen MT Condensed" panose="020B0606020104020203" pitchFamily="34" charset="0"/>
              </a:rPr>
            </a:br>
            <a:r>
              <a:rPr lang="en-US" dirty="0">
                <a:latin typeface="Tw Cen MT Condensed" panose="020B0606020104020203" pitchFamily="34" charset="0"/>
              </a:rPr>
              <a:t>values represent parts (ratios) of a whole</a:t>
            </a:r>
            <a:br>
              <a:rPr lang="en-US" dirty="0"/>
            </a:br>
            <a:endParaRPr lang="en-US" dirty="0"/>
          </a:p>
        </p:txBody>
      </p:sp>
      <p:sp>
        <p:nvSpPr>
          <p:cNvPr id="3" name="Content Placeholder 2">
            <a:extLst>
              <a:ext uri="{FF2B5EF4-FFF2-40B4-BE49-F238E27FC236}">
                <a16:creationId xmlns:a16="http://schemas.microsoft.com/office/drawing/2014/main" id="{D7B49CB7-E8F1-4E77-B75A-4BEDFD16A737}"/>
              </a:ext>
            </a:extLst>
          </p:cNvPr>
          <p:cNvSpPr>
            <a:spLocks noGrp="1"/>
          </p:cNvSpPr>
          <p:nvPr>
            <p:ph idx="1"/>
          </p:nvPr>
        </p:nvSpPr>
        <p:spPr>
          <a:xfrm>
            <a:off x="311700" y="1182615"/>
            <a:ext cx="8520600" cy="3416400"/>
          </a:xfrm>
        </p:spPr>
        <p:txBody>
          <a:bodyPr>
            <a:normAutofit lnSpcReduction="10000"/>
          </a:bodyPr>
          <a:lstStyle/>
          <a:p>
            <a:r>
              <a:rPr lang="en-US" sz="2100" dirty="0"/>
              <a:t>Pie chart: commonly used to show parts of a whole</a:t>
            </a:r>
          </a:p>
          <a:p>
            <a:pPr marL="114300" indent="0">
              <a:buNone/>
            </a:pPr>
            <a:r>
              <a:rPr lang="en-US" sz="2100" dirty="0"/>
              <a:t>However…</a:t>
            </a:r>
          </a:p>
          <a:p>
            <a:r>
              <a:rPr lang="en-US" dirty="0"/>
              <a:t>Hard to judge relative size of pie slices – better at differentiating length</a:t>
            </a:r>
          </a:p>
          <a:p>
            <a:endParaRPr lang="en-US" dirty="0"/>
          </a:p>
          <a:p>
            <a:r>
              <a:rPr lang="en-US" dirty="0"/>
              <a:t> Take up a lot of space to present little information</a:t>
            </a:r>
          </a:p>
          <a:p>
            <a:endParaRPr lang="en-US" dirty="0"/>
          </a:p>
          <a:p>
            <a:r>
              <a:rPr lang="en-US" dirty="0"/>
              <a:t>Require labels and good color contrast to even be usable (often difficult)</a:t>
            </a:r>
          </a:p>
          <a:p>
            <a:endParaRPr lang="en-US" dirty="0"/>
          </a:p>
          <a:p>
            <a:pPr marL="1544638" indent="-1430338">
              <a:buNone/>
            </a:pPr>
            <a:r>
              <a:rPr lang="en-US" dirty="0"/>
              <a:t>                     When have one part that is a lot bigger than the other parts, pie chart can then be used to best depict the visual</a:t>
            </a:r>
          </a:p>
          <a:p>
            <a:endParaRPr lang="en-US" dirty="0"/>
          </a:p>
          <a:p>
            <a:endParaRPr lang="en-US" dirty="0"/>
          </a:p>
          <a:p>
            <a:endParaRPr lang="en-US" dirty="0"/>
          </a:p>
        </p:txBody>
      </p:sp>
    </p:spTree>
    <p:extLst>
      <p:ext uri="{BB962C8B-B14F-4D97-AF65-F5344CB8AC3E}">
        <p14:creationId xmlns:p14="http://schemas.microsoft.com/office/powerpoint/2010/main" val="102380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Calibri" panose="020F0502020204030204" pitchFamily="34" charset="0"/>
                <a:ea typeface="Maven Pro"/>
                <a:cs typeface="Calibri" panose="020F0502020204030204" pitchFamily="34" charset="0"/>
                <a:sym typeface="Maven Pro"/>
              </a:rPr>
              <a:t>Agenda</a:t>
            </a:r>
            <a:endParaRPr sz="2400" b="1" i="0" u="none" strike="noStrike" cap="none" dirty="0">
              <a:solidFill>
                <a:schemeClr val="tx1"/>
              </a:solidFill>
              <a:latin typeface="Calibri" panose="020F0502020204030204" pitchFamily="34" charset="0"/>
              <a:ea typeface="Maven Pro"/>
              <a:cs typeface="Calibri" panose="020F0502020204030204" pitchFamily="34" charset="0"/>
              <a:sym typeface="Maven Pro"/>
            </a:endParaRPr>
          </a:p>
        </p:txBody>
      </p:sp>
      <p:sp>
        <p:nvSpPr>
          <p:cNvPr id="67" name="Google Shape;67;p15"/>
          <p:cNvSpPr txBox="1">
            <a:spLocks noGrp="1"/>
          </p:cNvSpPr>
          <p:nvPr>
            <p:ph type="body" idx="1"/>
          </p:nvPr>
        </p:nvSpPr>
        <p:spPr>
          <a:xfrm>
            <a:off x="628375" y="1470500"/>
            <a:ext cx="7705800" cy="31146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What is Tableau </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Tableau Desktop Workspace</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Connecting Data to Tableau</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Data Relationships</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Let’s make some graphs</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Hands-on exercise </a:t>
            </a:r>
          </a:p>
        </p:txBody>
      </p:sp>
      <p:sp>
        <p:nvSpPr>
          <p:cNvPr id="2" name="Slide Number Placeholder 1"/>
          <p:cNvSpPr>
            <a:spLocks noGrp="1"/>
          </p:cNvSpPr>
          <p:nvPr>
            <p:ph type="sldNum" idx="12"/>
          </p:nvPr>
        </p:nvSpPr>
        <p:spPr/>
        <p:txBody>
          <a:bodyPr/>
          <a:lstStyle/>
          <a:p>
            <a:fld id="{00000000-1234-1234-1234-123412341234}" type="slidenum">
              <a:rPr lang="en" smtClean="0"/>
              <a:pPr/>
              <a:t>3</a:t>
            </a:fld>
            <a:endParaRPr lang="en" dirty="0"/>
          </a:p>
        </p:txBody>
      </p:sp>
    </p:spTree>
    <p:extLst>
      <p:ext uri="{BB962C8B-B14F-4D97-AF65-F5344CB8AC3E}">
        <p14:creationId xmlns:p14="http://schemas.microsoft.com/office/powerpoint/2010/main" val="6551508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a:lstStyle/>
          <a:p>
            <a:r>
              <a:rPr lang="en-US" dirty="0"/>
              <a:t>Pie Chart Example</a:t>
            </a:r>
            <a:br>
              <a:rPr lang="en-US" dirty="0"/>
            </a:br>
            <a:endParaRPr lang="en-US" sz="2400" dirty="0">
              <a:latin typeface="Tw Cen MT Condensed" panose="020B0606020104020203" pitchFamily="34" charset="0"/>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386548"/>
            <a:ext cx="9032488" cy="3416400"/>
          </a:xfrm>
        </p:spPr>
        <p:txBody>
          <a:bodyPr/>
          <a:lstStyle/>
          <a:p>
            <a:r>
              <a:rPr lang="en-US" sz="1600" dirty="0"/>
              <a:t>Create a pie chart to show which customer segment has the highest return rate by drag and drop </a:t>
            </a:r>
            <a:r>
              <a:rPr lang="en-US" sz="1600" b="1" dirty="0"/>
              <a:t>Segment</a:t>
            </a:r>
            <a:r>
              <a:rPr lang="en-US" sz="1600" dirty="0"/>
              <a:t> into </a:t>
            </a:r>
            <a:r>
              <a:rPr lang="en-US" sz="1600" b="1" dirty="0"/>
              <a:t>Columns</a:t>
            </a:r>
            <a:r>
              <a:rPr lang="en-US" sz="1600" dirty="0"/>
              <a:t> and drag and drop </a:t>
            </a:r>
            <a:r>
              <a:rPr lang="en-US" sz="1600" b="1" dirty="0"/>
              <a:t>Returns (count) </a:t>
            </a:r>
            <a:r>
              <a:rPr lang="en-US" sz="1600" dirty="0"/>
              <a:t>into the </a:t>
            </a:r>
            <a:r>
              <a:rPr lang="en-US" sz="1600" b="1" dirty="0"/>
              <a:t>Rows</a:t>
            </a:r>
            <a:r>
              <a:rPr lang="en-US" sz="1600" dirty="0"/>
              <a:t>.  </a:t>
            </a:r>
          </a:p>
          <a:p>
            <a:r>
              <a:rPr lang="en-US" sz="1600" dirty="0"/>
              <a:t>Go to </a:t>
            </a:r>
            <a:r>
              <a:rPr lang="en-US" sz="1600" b="1" dirty="0"/>
              <a:t>Show Me</a:t>
            </a:r>
            <a:r>
              <a:rPr lang="en-US" sz="1600" dirty="0"/>
              <a:t> and click on </a:t>
            </a:r>
            <a:r>
              <a:rPr lang="en-US" sz="1600" b="1" dirty="0"/>
              <a:t>Pie Chart </a:t>
            </a:r>
            <a:r>
              <a:rPr lang="en-US" sz="1600" dirty="0"/>
              <a:t>then drop </a:t>
            </a:r>
            <a:r>
              <a:rPr lang="en-US" sz="1600" b="1" dirty="0"/>
              <a:t>Segment</a:t>
            </a:r>
            <a:r>
              <a:rPr lang="en-US" sz="1600" dirty="0"/>
              <a:t> onto </a:t>
            </a:r>
            <a:r>
              <a:rPr lang="en-US" sz="1600" b="1" dirty="0"/>
              <a:t>Label</a:t>
            </a:r>
            <a:r>
              <a:rPr lang="en-US" sz="1600" dirty="0"/>
              <a:t> and right click on first </a:t>
            </a:r>
            <a:r>
              <a:rPr lang="en-US" sz="1600" b="1" dirty="0"/>
              <a:t>CNT(Returns)</a:t>
            </a:r>
            <a:r>
              <a:rPr lang="en-US" sz="1600" dirty="0"/>
              <a:t> to select </a:t>
            </a:r>
            <a:r>
              <a:rPr lang="en-US" sz="1600" b="1" dirty="0"/>
              <a:t>Percentage of Total</a:t>
            </a:r>
            <a:r>
              <a:rPr lang="en-US" sz="1600" dirty="0"/>
              <a:t> under </a:t>
            </a:r>
            <a:r>
              <a:rPr lang="en-US" sz="1600" b="1" dirty="0"/>
              <a:t>Quick Table Calculations</a:t>
            </a:r>
            <a:r>
              <a:rPr lang="en-US" sz="1600" dirty="0"/>
              <a:t>.</a:t>
            </a:r>
          </a:p>
          <a:p>
            <a:pPr marL="114300" indent="0">
              <a:buNone/>
            </a:pPr>
            <a:endParaRPr lang="en-US" sz="1600" dirty="0"/>
          </a:p>
          <a:p>
            <a:pPr marL="114300" indent="0">
              <a:buNone/>
            </a:pPr>
            <a:endParaRPr lang="en-US" sz="1600" dirty="0"/>
          </a:p>
          <a:p>
            <a:pPr marL="114300" indent="0">
              <a:buNone/>
            </a:pPr>
            <a:endParaRPr lang="en-US" sz="1600" dirty="0"/>
          </a:p>
        </p:txBody>
      </p:sp>
      <p:pic>
        <p:nvPicPr>
          <p:cNvPr id="6" name="Picture 5" descr="Graphical user interface, chart, application, table, Excel&#10;&#10;Description automatically generated">
            <a:extLst>
              <a:ext uri="{FF2B5EF4-FFF2-40B4-BE49-F238E27FC236}">
                <a16:creationId xmlns:a16="http://schemas.microsoft.com/office/drawing/2014/main" id="{3BF38ABD-C3A7-D64C-B6CC-4C2ED68D780F}"/>
              </a:ext>
            </a:extLst>
          </p:cNvPr>
          <p:cNvPicPr>
            <a:picLocks noChangeAspect="1"/>
          </p:cNvPicPr>
          <p:nvPr/>
        </p:nvPicPr>
        <p:blipFill rotWithShape="1">
          <a:blip r:embed="rId2"/>
          <a:srcRect l="21795" t="11202" r="4578" b="18926"/>
          <a:stretch/>
        </p:blipFill>
        <p:spPr>
          <a:xfrm>
            <a:off x="1542422" y="1602752"/>
            <a:ext cx="5963698" cy="3537209"/>
          </a:xfrm>
          <a:prstGeom prst="rect">
            <a:avLst/>
          </a:prstGeom>
        </p:spPr>
      </p:pic>
    </p:spTree>
    <p:extLst>
      <p:ext uri="{BB962C8B-B14F-4D97-AF65-F5344CB8AC3E}">
        <p14:creationId xmlns:p14="http://schemas.microsoft.com/office/powerpoint/2010/main" val="42492037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B5E78-E44C-4444-8657-4A7C07CC2ED3}"/>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35F9E432-0BF5-9A4F-934C-E4F2D6CD3333}"/>
              </a:ext>
            </a:extLst>
          </p:cNvPr>
          <p:cNvSpPr>
            <a:spLocks noGrp="1"/>
          </p:cNvSpPr>
          <p:nvPr>
            <p:ph type="sldNum" sz="quarter" idx="12"/>
          </p:nvPr>
        </p:nvSpPr>
        <p:spPr/>
        <p:txBody>
          <a:bodyPr/>
          <a:lstStyle/>
          <a:p>
            <a:fld id="{4FAB73BC-B049-4115-A692-8D63A059BFB8}" type="slidenum">
              <a:rPr lang="en-US" smtClean="0"/>
              <a:t>31</a:t>
            </a:fld>
            <a:endParaRPr lang="en-US" dirty="0"/>
          </a:p>
        </p:txBody>
      </p:sp>
      <p:sp>
        <p:nvSpPr>
          <p:cNvPr id="5" name="Text Placeholder 2">
            <a:extLst>
              <a:ext uri="{FF2B5EF4-FFF2-40B4-BE49-F238E27FC236}">
                <a16:creationId xmlns:a16="http://schemas.microsoft.com/office/drawing/2014/main" id="{7CFBD3D0-88FE-0A4C-BFE1-67C0DD50F689}"/>
              </a:ext>
            </a:extLst>
          </p:cNvPr>
          <p:cNvSpPr txBox="1">
            <a:spLocks/>
          </p:cNvSpPr>
          <p:nvPr/>
        </p:nvSpPr>
        <p:spPr>
          <a:xfrm>
            <a:off x="311700" y="1132271"/>
            <a:ext cx="8160758"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Maven Pro Regular" pitchFamily="2" charset="77"/>
                <a:ea typeface="Maven Pro Regular" pitchFamily="2" charset="77"/>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2000" u="sng" dirty="0"/>
              <a:t>Check point:</a:t>
            </a:r>
            <a:r>
              <a:rPr lang="en-US" sz="2000" dirty="0"/>
              <a:t> Since Tableau plots are generated by simple drag and drop into the worksheet, experiment with the dimensions, measures and other functions on the left side of the workspace to create new plots of:</a:t>
            </a:r>
          </a:p>
          <a:p>
            <a:r>
              <a:rPr lang="en-US" sz="2000" dirty="0"/>
              <a:t>Time series</a:t>
            </a:r>
          </a:p>
          <a:p>
            <a:r>
              <a:rPr lang="en-US" sz="2000" dirty="0"/>
              <a:t>Ranking (either ascending or descending order)</a:t>
            </a:r>
          </a:p>
          <a:p>
            <a:r>
              <a:rPr lang="en-US" sz="2000" dirty="0"/>
              <a:t>Pie chart</a:t>
            </a:r>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1600" dirty="0"/>
          </a:p>
          <a:p>
            <a:pPr marL="114300" indent="0">
              <a:buFont typeface="Arial"/>
              <a:buNone/>
            </a:pPr>
            <a:endParaRPr lang="en-US" sz="1600" dirty="0"/>
          </a:p>
          <a:p>
            <a:pPr marL="114300" indent="0">
              <a:buFont typeface="Arial"/>
              <a:buNone/>
            </a:pPr>
            <a:endParaRPr lang="en-US" sz="1200" dirty="0"/>
          </a:p>
          <a:p>
            <a:pPr marL="114300" indent="0">
              <a:buFont typeface="Arial"/>
              <a:buNone/>
            </a:pPr>
            <a:endParaRPr lang="en-US" sz="1200" dirty="0"/>
          </a:p>
          <a:p>
            <a:pPr marL="114300" indent="0">
              <a:buFont typeface="Arial"/>
              <a:buNone/>
            </a:pPr>
            <a:endParaRPr lang="en-US" sz="1200" dirty="0"/>
          </a:p>
        </p:txBody>
      </p:sp>
    </p:spTree>
    <p:extLst>
      <p:ext uri="{BB962C8B-B14F-4D97-AF65-F5344CB8AC3E}">
        <p14:creationId xmlns:p14="http://schemas.microsoft.com/office/powerpoint/2010/main" val="4883655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Difference </a:t>
            </a:r>
            <a:br>
              <a:rPr lang="en-US" dirty="0"/>
            </a:br>
            <a:r>
              <a:rPr lang="en-US" sz="2400" dirty="0">
                <a:latin typeface="Tw Cen MT Condensed" panose="020B0606020104020203" pitchFamily="34" charset="0"/>
              </a:rPr>
              <a:t>between two sets of values</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489503" y="2122611"/>
            <a:ext cx="2207727" cy="1553983"/>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2697231" y="2133509"/>
            <a:ext cx="2229161" cy="1548624"/>
          </a:xfrm>
          <a:prstGeom prst="rect">
            <a:avLst/>
          </a:prstGeom>
        </p:spPr>
      </p:pic>
      <p:pic>
        <p:nvPicPr>
          <p:cNvPr id="9" name="Picture 8">
            <a:extLst>
              <a:ext uri="{FF2B5EF4-FFF2-40B4-BE49-F238E27FC236}">
                <a16:creationId xmlns:a16="http://schemas.microsoft.com/office/drawing/2014/main" id="{0CBAFB94-950E-423C-8DE0-D089D131624D}"/>
              </a:ext>
            </a:extLst>
          </p:cNvPr>
          <p:cNvPicPr>
            <a:picLocks noChangeAspect="1"/>
          </p:cNvPicPr>
          <p:nvPr/>
        </p:nvPicPr>
        <p:blipFill>
          <a:blip r:embed="rId4"/>
          <a:stretch>
            <a:fillRect/>
          </a:stretch>
        </p:blipFill>
        <p:spPr>
          <a:xfrm>
            <a:off x="5908108" y="2111893"/>
            <a:ext cx="2207727" cy="1564700"/>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577516" y="3682133"/>
            <a:ext cx="4277226"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being at zero</a:t>
            </a:r>
          </a:p>
        </p:txBody>
      </p:sp>
      <p:sp>
        <p:nvSpPr>
          <p:cNvPr id="16" name="TextBox 15">
            <a:extLst>
              <a:ext uri="{FF2B5EF4-FFF2-40B4-BE49-F238E27FC236}">
                <a16:creationId xmlns:a16="http://schemas.microsoft.com/office/drawing/2014/main" id="{5EF13102-8A68-41EB-96E6-282FB5CCF7FC}"/>
              </a:ext>
            </a:extLst>
          </p:cNvPr>
          <p:cNvSpPr txBox="1"/>
          <p:nvPr/>
        </p:nvSpPr>
        <p:spPr>
          <a:xfrm>
            <a:off x="5908108" y="3682134"/>
            <a:ext cx="2346720" cy="577081"/>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Only when also featuring time series or single distribution</a:t>
            </a:r>
          </a:p>
        </p:txBody>
      </p:sp>
    </p:spTree>
    <p:extLst>
      <p:ext uri="{BB962C8B-B14F-4D97-AF65-F5344CB8AC3E}">
        <p14:creationId xmlns:p14="http://schemas.microsoft.com/office/powerpoint/2010/main" val="953979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3726"/>
            <a:ext cx="8520600" cy="572700"/>
          </a:xfrm>
        </p:spPr>
        <p:txBody>
          <a:bodyPr/>
          <a:lstStyle/>
          <a:p>
            <a:r>
              <a:rPr lang="en-US" dirty="0"/>
              <a:t>Difference Example</a:t>
            </a:r>
            <a:br>
              <a:rPr lang="en-US" dirty="0"/>
            </a:br>
            <a:endParaRPr lang="en-US" sz="2400" dirty="0">
              <a:latin typeface="Tw Cen MT Condensed" panose="020B0606020104020203" pitchFamily="34" charset="0"/>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386548"/>
            <a:ext cx="9032488" cy="3416400"/>
          </a:xfrm>
        </p:spPr>
        <p:txBody>
          <a:bodyPr/>
          <a:lstStyle/>
          <a:p>
            <a:r>
              <a:rPr lang="en-US" sz="1300" dirty="0"/>
              <a:t>Create a simple table to show the average ship times for different customer segments by creating a “</a:t>
            </a:r>
            <a:r>
              <a:rPr lang="en-US" sz="1300" b="1" dirty="0" err="1"/>
              <a:t>DateDiff</a:t>
            </a:r>
            <a:r>
              <a:rPr lang="en-US" sz="1300" dirty="0"/>
              <a:t>” field first by going to </a:t>
            </a:r>
            <a:r>
              <a:rPr lang="en-US" sz="1300" b="1" dirty="0"/>
              <a:t>Create Calculated Field </a:t>
            </a:r>
            <a:r>
              <a:rPr lang="en-US" sz="1300" dirty="0"/>
              <a:t>under </a:t>
            </a:r>
            <a:r>
              <a:rPr lang="en-US" sz="1300" b="1" dirty="0"/>
              <a:t>Analysis</a:t>
            </a:r>
            <a:r>
              <a:rPr lang="en-US" sz="1300" dirty="0"/>
              <a:t>.</a:t>
            </a:r>
          </a:p>
          <a:p>
            <a:r>
              <a:rPr lang="en-US" sz="1300" dirty="0"/>
              <a:t>When the </a:t>
            </a:r>
            <a:r>
              <a:rPr lang="en-US" sz="1300" b="1" dirty="0"/>
              <a:t>Calculated Field</a:t>
            </a:r>
            <a:r>
              <a:rPr lang="en-US" sz="1300" dirty="0"/>
              <a:t> Windows open, name the field “</a:t>
            </a:r>
            <a:r>
              <a:rPr lang="en-US" sz="1300" b="1" dirty="0" err="1"/>
              <a:t>DateDiff</a:t>
            </a:r>
            <a:r>
              <a:rPr lang="en-US" sz="1300" dirty="0"/>
              <a:t>” and then enter</a:t>
            </a:r>
          </a:p>
          <a:p>
            <a:pPr marL="114300" indent="0">
              <a:buNone/>
            </a:pPr>
            <a:r>
              <a:rPr lang="en-US" sz="1300" dirty="0"/>
              <a:t>       “</a:t>
            </a:r>
            <a:r>
              <a:rPr lang="en-US" sz="1300" b="1" dirty="0"/>
              <a:t>[Ship Date ] – [Ordered Date]</a:t>
            </a:r>
            <a:r>
              <a:rPr lang="en-US" sz="1300" dirty="0"/>
              <a:t>.”</a:t>
            </a:r>
          </a:p>
          <a:p>
            <a:r>
              <a:rPr lang="en-US" sz="1300" dirty="0"/>
              <a:t>Populate table by drag and drop </a:t>
            </a:r>
            <a:r>
              <a:rPr lang="en-US" sz="1300" b="1" dirty="0"/>
              <a:t>Segment</a:t>
            </a:r>
            <a:r>
              <a:rPr lang="en-US" sz="1300" dirty="0"/>
              <a:t> into </a:t>
            </a:r>
            <a:r>
              <a:rPr lang="en-US" sz="1300" b="1" dirty="0"/>
              <a:t>Columns</a:t>
            </a:r>
            <a:r>
              <a:rPr lang="en-US" sz="1300" dirty="0"/>
              <a:t> and </a:t>
            </a:r>
            <a:r>
              <a:rPr lang="en-US" sz="1300" b="1" dirty="0" err="1"/>
              <a:t>DateDiff</a:t>
            </a:r>
            <a:r>
              <a:rPr lang="en-US" sz="1300" dirty="0"/>
              <a:t> into </a:t>
            </a:r>
            <a:r>
              <a:rPr lang="en-US" sz="1300" b="1" dirty="0"/>
              <a:t>Rows</a:t>
            </a:r>
            <a:r>
              <a:rPr lang="en-US" sz="1300" dirty="0"/>
              <a:t>.</a:t>
            </a:r>
          </a:p>
          <a:p>
            <a:r>
              <a:rPr lang="en-US" sz="1300" dirty="0"/>
              <a:t>Click on the </a:t>
            </a:r>
            <a:r>
              <a:rPr lang="en-US" sz="1300" b="1" dirty="0" err="1"/>
              <a:t>DateDiff</a:t>
            </a:r>
            <a:r>
              <a:rPr lang="en-US" sz="1300" dirty="0"/>
              <a:t> drop down arrow and select </a:t>
            </a:r>
            <a:r>
              <a:rPr lang="en-US" sz="1300" b="1" dirty="0"/>
              <a:t>Average</a:t>
            </a:r>
            <a:r>
              <a:rPr lang="en-US" sz="1300" dirty="0"/>
              <a:t> under </a:t>
            </a:r>
            <a:r>
              <a:rPr lang="en-US" sz="1300" b="1" dirty="0"/>
              <a:t>Measure</a:t>
            </a:r>
            <a:r>
              <a:rPr lang="en-US" sz="1300" dirty="0"/>
              <a:t>.</a:t>
            </a:r>
          </a:p>
          <a:p>
            <a:pPr marL="114300" indent="0">
              <a:buNone/>
            </a:pPr>
            <a:endParaRPr lang="en-US" sz="1600" dirty="0"/>
          </a:p>
          <a:p>
            <a:pPr marL="114300" indent="0">
              <a:buNone/>
            </a:pPr>
            <a:endParaRPr lang="en-US" sz="1600" dirty="0"/>
          </a:p>
          <a:p>
            <a:pPr marL="114300" indent="0">
              <a:buNone/>
            </a:pPr>
            <a:endParaRPr lang="en-US" sz="1600" dirty="0"/>
          </a:p>
        </p:txBody>
      </p:sp>
      <p:pic>
        <p:nvPicPr>
          <p:cNvPr id="5" name="Picture 4" descr="Graphical user interface, text, application&#10;&#10;Description automatically generated">
            <a:extLst>
              <a:ext uri="{FF2B5EF4-FFF2-40B4-BE49-F238E27FC236}">
                <a16:creationId xmlns:a16="http://schemas.microsoft.com/office/drawing/2014/main" id="{BD85579F-36BB-A64C-B06C-51BA5C0DDDC4}"/>
              </a:ext>
            </a:extLst>
          </p:cNvPr>
          <p:cNvPicPr>
            <a:picLocks noChangeAspect="1"/>
          </p:cNvPicPr>
          <p:nvPr/>
        </p:nvPicPr>
        <p:blipFill>
          <a:blip r:embed="rId2"/>
          <a:stretch>
            <a:fillRect/>
          </a:stretch>
        </p:blipFill>
        <p:spPr>
          <a:xfrm>
            <a:off x="1778188" y="1826763"/>
            <a:ext cx="5657594" cy="3313199"/>
          </a:xfrm>
          <a:prstGeom prst="rect">
            <a:avLst/>
          </a:prstGeom>
        </p:spPr>
      </p:pic>
    </p:spTree>
    <p:extLst>
      <p:ext uri="{BB962C8B-B14F-4D97-AF65-F5344CB8AC3E}">
        <p14:creationId xmlns:p14="http://schemas.microsoft.com/office/powerpoint/2010/main" val="25833241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Distribution</a:t>
            </a:r>
            <a:br>
              <a:rPr lang="en-US" dirty="0"/>
            </a:br>
            <a:r>
              <a:rPr lang="en-US" sz="2400" dirty="0">
                <a:latin typeface="Tw Cen MT Condensed" panose="020B0606020104020203" pitchFamily="34" charset="0"/>
              </a:rPr>
              <a:t>count of values per interval along quantitative scale</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477935" y="1503685"/>
            <a:ext cx="1619000" cy="1139588"/>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2402867" y="1566541"/>
            <a:ext cx="1634718" cy="1135658"/>
          </a:xfrm>
          <a:prstGeom prst="rect">
            <a:avLst/>
          </a:prstGeom>
        </p:spPr>
      </p:pic>
      <p:pic>
        <p:nvPicPr>
          <p:cNvPr id="9" name="Picture 8">
            <a:extLst>
              <a:ext uri="{FF2B5EF4-FFF2-40B4-BE49-F238E27FC236}">
                <a16:creationId xmlns:a16="http://schemas.microsoft.com/office/drawing/2014/main" id="{0CBAFB94-950E-423C-8DE0-D089D131624D}"/>
              </a:ext>
            </a:extLst>
          </p:cNvPr>
          <p:cNvPicPr>
            <a:picLocks noChangeAspect="1"/>
          </p:cNvPicPr>
          <p:nvPr/>
        </p:nvPicPr>
        <p:blipFill>
          <a:blip r:embed="rId4"/>
          <a:stretch>
            <a:fillRect/>
          </a:stretch>
        </p:blipFill>
        <p:spPr>
          <a:xfrm>
            <a:off x="1287435" y="3149114"/>
            <a:ext cx="1619000" cy="1147446"/>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559469" y="2587180"/>
            <a:ext cx="3401536"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
        <p:nvSpPr>
          <p:cNvPr id="16" name="TextBox 15">
            <a:extLst>
              <a:ext uri="{FF2B5EF4-FFF2-40B4-BE49-F238E27FC236}">
                <a16:creationId xmlns:a16="http://schemas.microsoft.com/office/drawing/2014/main" id="{5EF13102-8A68-41EB-96E6-282FB5CCF7FC}"/>
              </a:ext>
            </a:extLst>
          </p:cNvPr>
          <p:cNvSpPr txBox="1"/>
          <p:nvPr/>
        </p:nvSpPr>
        <p:spPr>
          <a:xfrm>
            <a:off x="1287436" y="4246437"/>
            <a:ext cx="1784753" cy="577081"/>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To feature overall shape of distribution</a:t>
            </a:r>
            <a:endParaRPr lang="en-US" sz="1050" dirty="0"/>
          </a:p>
        </p:txBody>
      </p:sp>
      <p:pic>
        <p:nvPicPr>
          <p:cNvPr id="6" name="Picture 5" descr="A close up of a logo&#10;&#10;Description generated with very high confidence">
            <a:extLst>
              <a:ext uri="{FF2B5EF4-FFF2-40B4-BE49-F238E27FC236}">
                <a16:creationId xmlns:a16="http://schemas.microsoft.com/office/drawing/2014/main" id="{4E364C22-A1C6-4460-96A3-171CA7A15755}"/>
              </a:ext>
            </a:extLst>
          </p:cNvPr>
          <p:cNvPicPr>
            <a:picLocks noChangeAspect="1"/>
          </p:cNvPicPr>
          <p:nvPr/>
        </p:nvPicPr>
        <p:blipFill>
          <a:blip r:embed="rId5"/>
          <a:stretch>
            <a:fillRect/>
          </a:stretch>
        </p:blipFill>
        <p:spPr>
          <a:xfrm>
            <a:off x="4682899" y="1804259"/>
            <a:ext cx="1603281" cy="542286"/>
          </a:xfrm>
          <a:prstGeom prst="rect">
            <a:avLst/>
          </a:prstGeom>
        </p:spPr>
      </p:pic>
      <p:pic>
        <p:nvPicPr>
          <p:cNvPr id="10" name="Picture 9">
            <a:extLst>
              <a:ext uri="{FF2B5EF4-FFF2-40B4-BE49-F238E27FC236}">
                <a16:creationId xmlns:a16="http://schemas.microsoft.com/office/drawing/2014/main" id="{208A0B72-B1EB-4A45-A8D5-B0732031DB8D}"/>
              </a:ext>
            </a:extLst>
          </p:cNvPr>
          <p:cNvPicPr>
            <a:picLocks noChangeAspect="1"/>
          </p:cNvPicPr>
          <p:nvPr/>
        </p:nvPicPr>
        <p:blipFill>
          <a:blip r:embed="rId6"/>
          <a:stretch>
            <a:fillRect/>
          </a:stretch>
        </p:blipFill>
        <p:spPr>
          <a:xfrm>
            <a:off x="6735367" y="1560435"/>
            <a:ext cx="1591493" cy="1116010"/>
          </a:xfrm>
          <a:prstGeom prst="rect">
            <a:avLst/>
          </a:prstGeom>
        </p:spPr>
      </p:pic>
      <p:pic>
        <p:nvPicPr>
          <p:cNvPr id="17" name="Picture 16" descr="A close up of a sign&#10;&#10;Description generated with very high confidence">
            <a:extLst>
              <a:ext uri="{FF2B5EF4-FFF2-40B4-BE49-F238E27FC236}">
                <a16:creationId xmlns:a16="http://schemas.microsoft.com/office/drawing/2014/main" id="{1FCA54B7-49D2-4F4C-B75F-57821D7DC162}"/>
              </a:ext>
            </a:extLst>
          </p:cNvPr>
          <p:cNvPicPr>
            <a:picLocks noChangeAspect="1"/>
          </p:cNvPicPr>
          <p:nvPr/>
        </p:nvPicPr>
        <p:blipFill>
          <a:blip r:embed="rId7"/>
          <a:stretch>
            <a:fillRect/>
          </a:stretch>
        </p:blipFill>
        <p:spPr>
          <a:xfrm>
            <a:off x="4037586" y="3232104"/>
            <a:ext cx="1615070" cy="1131728"/>
          </a:xfrm>
          <a:prstGeom prst="rect">
            <a:avLst/>
          </a:prstGeom>
        </p:spPr>
      </p:pic>
      <p:pic>
        <p:nvPicPr>
          <p:cNvPr id="19" name="Picture 18">
            <a:extLst>
              <a:ext uri="{FF2B5EF4-FFF2-40B4-BE49-F238E27FC236}">
                <a16:creationId xmlns:a16="http://schemas.microsoft.com/office/drawing/2014/main" id="{A4F67D54-AEED-4207-A55E-A82F8326E116}"/>
              </a:ext>
            </a:extLst>
          </p:cNvPr>
          <p:cNvPicPr>
            <a:picLocks noChangeAspect="1"/>
          </p:cNvPicPr>
          <p:nvPr/>
        </p:nvPicPr>
        <p:blipFill>
          <a:blip r:embed="rId8"/>
          <a:stretch>
            <a:fillRect/>
          </a:stretch>
        </p:blipFill>
        <p:spPr>
          <a:xfrm>
            <a:off x="5739124" y="3216386"/>
            <a:ext cx="1607211" cy="1147446"/>
          </a:xfrm>
          <a:prstGeom prst="rect">
            <a:avLst/>
          </a:prstGeom>
        </p:spPr>
      </p:pic>
      <p:sp>
        <p:nvSpPr>
          <p:cNvPr id="20" name="TextBox 19">
            <a:extLst>
              <a:ext uri="{FF2B5EF4-FFF2-40B4-BE49-F238E27FC236}">
                <a16:creationId xmlns:a16="http://schemas.microsoft.com/office/drawing/2014/main" id="{51E501B4-B009-4F5A-BEC3-B81A65760F1B}"/>
              </a:ext>
            </a:extLst>
          </p:cNvPr>
          <p:cNvSpPr txBox="1"/>
          <p:nvPr/>
        </p:nvSpPr>
        <p:spPr>
          <a:xfrm>
            <a:off x="4101145" y="4329206"/>
            <a:ext cx="3162221" cy="415498"/>
          </a:xfrm>
          <a:prstGeom prst="rect">
            <a:avLst/>
          </a:prstGeom>
          <a:noFill/>
        </p:spPr>
        <p:txBody>
          <a:bodyPr wrap="square" rtlCol="0">
            <a:spAutoFit/>
          </a:bodyPr>
          <a:lstStyle/>
          <a:p>
            <a:pPr algn="ctr"/>
            <a:r>
              <a:rPr lang="en-US" sz="1050" dirty="0"/>
              <a:t>Box Plots</a:t>
            </a:r>
          </a:p>
          <a:p>
            <a:pPr algn="ctr"/>
            <a:r>
              <a:rPr lang="en-US" sz="1050" dirty="0">
                <a:solidFill>
                  <a:schemeClr val="accent2">
                    <a:lumMod val="50000"/>
                  </a:schemeClr>
                </a:solidFill>
              </a:rPr>
              <a:t>When Comparing Multiple Distributions</a:t>
            </a:r>
          </a:p>
        </p:txBody>
      </p:sp>
      <p:sp>
        <p:nvSpPr>
          <p:cNvPr id="22" name="TextBox 21">
            <a:extLst>
              <a:ext uri="{FF2B5EF4-FFF2-40B4-BE49-F238E27FC236}">
                <a16:creationId xmlns:a16="http://schemas.microsoft.com/office/drawing/2014/main" id="{A1712310-282F-4A07-A165-21DA47821B3E}"/>
              </a:ext>
            </a:extLst>
          </p:cNvPr>
          <p:cNvSpPr txBox="1"/>
          <p:nvPr/>
        </p:nvSpPr>
        <p:spPr>
          <a:xfrm>
            <a:off x="4606317" y="2275553"/>
            <a:ext cx="1783760" cy="577081"/>
          </a:xfrm>
          <a:prstGeom prst="rect">
            <a:avLst/>
          </a:prstGeom>
          <a:noFill/>
        </p:spPr>
        <p:txBody>
          <a:bodyPr wrap="square" rtlCol="0">
            <a:spAutoFit/>
          </a:bodyPr>
          <a:lstStyle/>
          <a:p>
            <a:pPr algn="ctr"/>
            <a:r>
              <a:rPr lang="en-US" sz="1050" dirty="0"/>
              <a:t>Strip Plot (single)</a:t>
            </a:r>
          </a:p>
          <a:p>
            <a:pPr algn="ctr"/>
            <a:r>
              <a:rPr lang="en-US" sz="1050" dirty="0">
                <a:solidFill>
                  <a:schemeClr val="accent2">
                    <a:lumMod val="50000"/>
                  </a:schemeClr>
                </a:solidFill>
              </a:rPr>
              <a:t>When you want to see each value</a:t>
            </a:r>
          </a:p>
        </p:txBody>
      </p:sp>
      <p:sp>
        <p:nvSpPr>
          <p:cNvPr id="23" name="TextBox 22">
            <a:extLst>
              <a:ext uri="{FF2B5EF4-FFF2-40B4-BE49-F238E27FC236}">
                <a16:creationId xmlns:a16="http://schemas.microsoft.com/office/drawing/2014/main" id="{398E9F0D-A2AD-44BA-960A-75ECC13EBA84}"/>
              </a:ext>
            </a:extLst>
          </p:cNvPr>
          <p:cNvSpPr txBox="1"/>
          <p:nvPr/>
        </p:nvSpPr>
        <p:spPr>
          <a:xfrm>
            <a:off x="6783806" y="2621802"/>
            <a:ext cx="1566632" cy="900246"/>
          </a:xfrm>
          <a:prstGeom prst="rect">
            <a:avLst/>
          </a:prstGeom>
          <a:noFill/>
        </p:spPr>
        <p:txBody>
          <a:bodyPr wrap="square" rtlCol="0">
            <a:spAutoFit/>
          </a:bodyPr>
          <a:lstStyle/>
          <a:p>
            <a:pPr algn="ctr"/>
            <a:r>
              <a:rPr lang="en-US" sz="1050" dirty="0"/>
              <a:t>Strip Plot (multiple)</a:t>
            </a:r>
          </a:p>
          <a:p>
            <a:pPr algn="ctr"/>
            <a:r>
              <a:rPr lang="en-US" sz="1050" dirty="0">
                <a:solidFill>
                  <a:schemeClr val="accent2">
                    <a:lumMod val="50000"/>
                  </a:schemeClr>
                </a:solidFill>
              </a:rPr>
              <a:t>When comparing multiple distributions AND  you want to see each value</a:t>
            </a:r>
          </a:p>
        </p:txBody>
      </p:sp>
    </p:spTree>
    <p:extLst>
      <p:ext uri="{BB962C8B-B14F-4D97-AF65-F5344CB8AC3E}">
        <p14:creationId xmlns:p14="http://schemas.microsoft.com/office/powerpoint/2010/main" val="33581058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a:lstStyle/>
          <a:p>
            <a:r>
              <a:rPr lang="en-US" dirty="0"/>
              <a:t>Line Distribution Example</a:t>
            </a:r>
            <a:br>
              <a:rPr lang="en-US" dirty="0"/>
            </a:br>
            <a:endParaRPr lang="en-US" sz="2400" dirty="0">
              <a:latin typeface="Tw Cen MT Condensed" panose="020B0606020104020203" pitchFamily="34" charset="0"/>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386548"/>
            <a:ext cx="9032488" cy="3416400"/>
          </a:xfrm>
        </p:spPr>
        <p:txBody>
          <a:bodyPr/>
          <a:lstStyle/>
          <a:p>
            <a:r>
              <a:rPr lang="en-US" sz="1300" dirty="0"/>
              <a:t>Create a simple line distribution to show quarterly sales trend from 2014 to 2017 by drag and drop </a:t>
            </a:r>
            <a:r>
              <a:rPr lang="en-US" sz="1300" b="1" dirty="0"/>
              <a:t>Order Date </a:t>
            </a:r>
            <a:r>
              <a:rPr lang="en-US" sz="1300" dirty="0"/>
              <a:t>to </a:t>
            </a:r>
            <a:r>
              <a:rPr lang="en-US" sz="1300" b="1" dirty="0"/>
              <a:t>Columns</a:t>
            </a:r>
            <a:r>
              <a:rPr lang="en-US" sz="1300" dirty="0"/>
              <a:t> and </a:t>
            </a:r>
            <a:r>
              <a:rPr lang="en-US" sz="1300" b="1" dirty="0"/>
              <a:t>Sales</a:t>
            </a:r>
            <a:r>
              <a:rPr lang="en-US" sz="1300" dirty="0"/>
              <a:t> to </a:t>
            </a:r>
            <a:r>
              <a:rPr lang="en-US" sz="1300" b="1" dirty="0"/>
              <a:t>Rows</a:t>
            </a:r>
          </a:p>
          <a:p>
            <a:r>
              <a:rPr lang="en-US" sz="1300" dirty="0"/>
              <a:t>Click on </a:t>
            </a:r>
            <a:r>
              <a:rPr lang="en-US" sz="1300" b="1" dirty="0"/>
              <a:t>Show Me </a:t>
            </a:r>
            <a:r>
              <a:rPr lang="en-US" sz="1300" dirty="0"/>
              <a:t>to select </a:t>
            </a:r>
            <a:r>
              <a:rPr lang="en-US" sz="1300" b="1" dirty="0"/>
              <a:t>Line</a:t>
            </a:r>
            <a:r>
              <a:rPr lang="en-US" sz="1300" dirty="0"/>
              <a:t> graph and change </a:t>
            </a:r>
            <a:r>
              <a:rPr lang="en-US" sz="1300" b="1" dirty="0"/>
              <a:t>Order Date </a:t>
            </a:r>
            <a:r>
              <a:rPr lang="en-US" sz="1300" dirty="0"/>
              <a:t>to </a:t>
            </a:r>
            <a:r>
              <a:rPr lang="en-US" sz="1300" b="1" dirty="0"/>
              <a:t>Quarterly</a:t>
            </a:r>
            <a:r>
              <a:rPr lang="en-US" sz="1300" dirty="0"/>
              <a:t>.</a:t>
            </a:r>
          </a:p>
          <a:p>
            <a:r>
              <a:rPr lang="en-US" sz="1300" dirty="0"/>
              <a:t>Activate trend line by selecting </a:t>
            </a:r>
            <a:r>
              <a:rPr lang="en-US" sz="1300" b="1" dirty="0"/>
              <a:t>Trendlines</a:t>
            </a:r>
            <a:r>
              <a:rPr lang="en-US" sz="1300" dirty="0"/>
              <a:t> under </a:t>
            </a:r>
            <a:r>
              <a:rPr lang="en-US" sz="1300" b="1" dirty="0"/>
              <a:t>Analysis</a:t>
            </a:r>
            <a:r>
              <a:rPr lang="en-US" sz="1300" dirty="0"/>
              <a:t>.</a:t>
            </a:r>
          </a:p>
          <a:p>
            <a:pPr marL="114300" indent="0">
              <a:buNone/>
            </a:pPr>
            <a:endParaRPr lang="en-US" sz="1600" dirty="0"/>
          </a:p>
          <a:p>
            <a:pPr marL="114300" indent="0">
              <a:buNone/>
            </a:pPr>
            <a:endParaRPr lang="en-US" sz="1600" dirty="0"/>
          </a:p>
          <a:p>
            <a:pPr marL="114300" indent="0">
              <a:buNone/>
            </a:pPr>
            <a:endParaRPr lang="en-US" sz="1600" dirty="0"/>
          </a:p>
        </p:txBody>
      </p:sp>
      <p:pic>
        <p:nvPicPr>
          <p:cNvPr id="6" name="Picture 5" descr="Chart, line chart&#10;&#10;Description automatically generated">
            <a:extLst>
              <a:ext uri="{FF2B5EF4-FFF2-40B4-BE49-F238E27FC236}">
                <a16:creationId xmlns:a16="http://schemas.microsoft.com/office/drawing/2014/main" id="{A002BEA0-2CC3-7E45-AC67-420CA0E35234}"/>
              </a:ext>
            </a:extLst>
          </p:cNvPr>
          <p:cNvPicPr>
            <a:picLocks noChangeAspect="1"/>
          </p:cNvPicPr>
          <p:nvPr/>
        </p:nvPicPr>
        <p:blipFill>
          <a:blip r:embed="rId2"/>
          <a:stretch>
            <a:fillRect/>
          </a:stretch>
        </p:blipFill>
        <p:spPr>
          <a:xfrm>
            <a:off x="1478371" y="1410306"/>
            <a:ext cx="6357815" cy="3733194"/>
          </a:xfrm>
          <a:prstGeom prst="rect">
            <a:avLst/>
          </a:prstGeom>
        </p:spPr>
      </p:pic>
    </p:spTree>
    <p:extLst>
      <p:ext uri="{BB962C8B-B14F-4D97-AF65-F5344CB8AC3E}">
        <p14:creationId xmlns:p14="http://schemas.microsoft.com/office/powerpoint/2010/main" val="3829546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759072" y="592315"/>
            <a:ext cx="7290054" cy="1124712"/>
          </a:xfrm>
        </p:spPr>
        <p:txBody>
          <a:bodyPr/>
          <a:lstStyle/>
          <a:p>
            <a:r>
              <a:rPr lang="en-US" dirty="0"/>
              <a:t>Correlation</a:t>
            </a:r>
            <a:br>
              <a:rPr lang="en-US" dirty="0"/>
            </a:br>
            <a:r>
              <a:rPr lang="en-US" sz="2400" dirty="0">
                <a:latin typeface="Tw Cen MT Condensed" panose="020B0606020104020203" pitchFamily="34" charset="0"/>
              </a:rPr>
              <a:t>Comparison of two paired sets of values to determine if there is a relationship between them</a:t>
            </a:r>
          </a:p>
        </p:txBody>
      </p:sp>
      <p:pic>
        <p:nvPicPr>
          <p:cNvPr id="5" name="Content Placeholder 4">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3176120" y="2096021"/>
            <a:ext cx="2672135" cy="2114846"/>
          </a:xfrm>
        </p:spPr>
      </p:pic>
      <p:sp>
        <p:nvSpPr>
          <p:cNvPr id="14" name="TextBox 13">
            <a:extLst>
              <a:ext uri="{FF2B5EF4-FFF2-40B4-BE49-F238E27FC236}">
                <a16:creationId xmlns:a16="http://schemas.microsoft.com/office/drawing/2014/main" id="{C8C3A124-399A-4B79-A96D-74DFA94847DB}"/>
              </a:ext>
            </a:extLst>
          </p:cNvPr>
          <p:cNvSpPr txBox="1"/>
          <p:nvPr/>
        </p:nvSpPr>
        <p:spPr>
          <a:xfrm>
            <a:off x="3636545" y="4210867"/>
            <a:ext cx="1985211" cy="253916"/>
          </a:xfrm>
          <a:prstGeom prst="rect">
            <a:avLst/>
          </a:prstGeom>
          <a:noFill/>
        </p:spPr>
        <p:txBody>
          <a:bodyPr wrap="square" rtlCol="0">
            <a:spAutoFit/>
          </a:bodyPr>
          <a:lstStyle/>
          <a:p>
            <a:pPr algn="ctr"/>
            <a:r>
              <a:rPr lang="en-US" sz="1050" dirty="0"/>
              <a:t>Scatter Plot</a:t>
            </a:r>
          </a:p>
        </p:txBody>
      </p:sp>
    </p:spTree>
    <p:extLst>
      <p:ext uri="{BB962C8B-B14F-4D97-AF65-F5344CB8AC3E}">
        <p14:creationId xmlns:p14="http://schemas.microsoft.com/office/powerpoint/2010/main" val="32115901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a:lstStyle/>
          <a:p>
            <a:r>
              <a:rPr lang="en-US" dirty="0"/>
              <a:t>Scatter Plot Example</a:t>
            </a:r>
            <a:br>
              <a:rPr lang="en-US" dirty="0"/>
            </a:br>
            <a:endParaRPr lang="en-US" sz="2400" dirty="0">
              <a:latin typeface="Tw Cen MT Condensed" panose="020B0606020104020203" pitchFamily="34" charset="0"/>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386548"/>
            <a:ext cx="9032488" cy="3416400"/>
          </a:xfrm>
        </p:spPr>
        <p:txBody>
          <a:bodyPr/>
          <a:lstStyle/>
          <a:p>
            <a:r>
              <a:rPr lang="en-US" sz="1300" dirty="0"/>
              <a:t>Create scatter plot comparing Sales to Profit by dragging </a:t>
            </a:r>
            <a:r>
              <a:rPr lang="en-US" sz="1300" b="1" dirty="0"/>
              <a:t>Profit</a:t>
            </a:r>
            <a:r>
              <a:rPr lang="en-US" sz="1300" dirty="0"/>
              <a:t> to </a:t>
            </a:r>
            <a:r>
              <a:rPr lang="en-US" sz="1300" b="1" dirty="0"/>
              <a:t>Columns</a:t>
            </a:r>
            <a:r>
              <a:rPr lang="en-US" sz="1300" dirty="0"/>
              <a:t> and </a:t>
            </a:r>
            <a:r>
              <a:rPr lang="en-US" sz="1300" b="1" dirty="0"/>
              <a:t>Sales</a:t>
            </a:r>
            <a:r>
              <a:rPr lang="en-US" sz="1300" dirty="0"/>
              <a:t> to </a:t>
            </a:r>
            <a:r>
              <a:rPr lang="en-US" sz="1300" b="1" dirty="0"/>
              <a:t>Rows</a:t>
            </a:r>
            <a:r>
              <a:rPr lang="en-US" sz="1300" dirty="0"/>
              <a:t>.  </a:t>
            </a:r>
          </a:p>
          <a:p>
            <a:r>
              <a:rPr lang="en-US" sz="1300" dirty="0"/>
              <a:t>Drag </a:t>
            </a:r>
            <a:r>
              <a:rPr lang="en-US" sz="1300" b="1" dirty="0"/>
              <a:t>Category</a:t>
            </a:r>
            <a:r>
              <a:rPr lang="en-US" sz="1300" dirty="0"/>
              <a:t> to </a:t>
            </a:r>
            <a:r>
              <a:rPr lang="en-US" sz="1300" b="1" dirty="0"/>
              <a:t>Colors</a:t>
            </a:r>
            <a:r>
              <a:rPr lang="en-US" sz="1300" dirty="0"/>
              <a:t> under the </a:t>
            </a:r>
            <a:r>
              <a:rPr lang="en-US" sz="1300" b="1" dirty="0"/>
              <a:t>Marks</a:t>
            </a:r>
            <a:r>
              <a:rPr lang="en-US" sz="1300" dirty="0"/>
              <a:t> Card and then drag </a:t>
            </a:r>
            <a:r>
              <a:rPr lang="en-US" sz="1300" b="1" dirty="0"/>
              <a:t>Region</a:t>
            </a:r>
            <a:r>
              <a:rPr lang="en-US" sz="1300" dirty="0"/>
              <a:t> to </a:t>
            </a:r>
            <a:r>
              <a:rPr lang="en-US" sz="1300" b="1" dirty="0"/>
              <a:t>Details</a:t>
            </a:r>
            <a:r>
              <a:rPr lang="en-US" sz="1300" dirty="0"/>
              <a:t> under the </a:t>
            </a:r>
            <a:r>
              <a:rPr lang="en-US" sz="1300" b="1" dirty="0"/>
              <a:t>Marks</a:t>
            </a:r>
            <a:r>
              <a:rPr lang="en-US" sz="1300" dirty="0"/>
              <a:t> Card.</a:t>
            </a:r>
          </a:p>
          <a:p>
            <a:r>
              <a:rPr lang="en-US" sz="1300" dirty="0"/>
              <a:t>Activate </a:t>
            </a:r>
            <a:r>
              <a:rPr lang="en-US" sz="1300" b="1" dirty="0"/>
              <a:t>Trend Line </a:t>
            </a:r>
            <a:r>
              <a:rPr lang="en-US" sz="1300" dirty="0"/>
              <a:t>under the </a:t>
            </a:r>
            <a:r>
              <a:rPr lang="en-US" sz="1300" b="1" dirty="0"/>
              <a:t>Analysis</a:t>
            </a:r>
            <a:r>
              <a:rPr lang="en-US" sz="1300" dirty="0"/>
              <a:t> tab. </a:t>
            </a:r>
          </a:p>
          <a:p>
            <a:pPr marL="114300" indent="0">
              <a:buNone/>
            </a:pPr>
            <a:endParaRPr lang="en-US" sz="1600" dirty="0"/>
          </a:p>
          <a:p>
            <a:pPr marL="114300" indent="0">
              <a:buNone/>
            </a:pPr>
            <a:endParaRPr lang="en-US" sz="1600" dirty="0"/>
          </a:p>
          <a:p>
            <a:pPr marL="114300" indent="0">
              <a:buNone/>
            </a:pPr>
            <a:endParaRPr lang="en-US" sz="1600" dirty="0"/>
          </a:p>
        </p:txBody>
      </p:sp>
      <p:pic>
        <p:nvPicPr>
          <p:cNvPr id="5" name="Picture 4" descr="Chart, line chart&#10;&#10;Description automatically generated">
            <a:extLst>
              <a:ext uri="{FF2B5EF4-FFF2-40B4-BE49-F238E27FC236}">
                <a16:creationId xmlns:a16="http://schemas.microsoft.com/office/drawing/2014/main" id="{DC628043-1B9B-3049-B2C4-C42DC8C35A75}"/>
              </a:ext>
            </a:extLst>
          </p:cNvPr>
          <p:cNvPicPr>
            <a:picLocks noChangeAspect="1"/>
          </p:cNvPicPr>
          <p:nvPr/>
        </p:nvPicPr>
        <p:blipFill>
          <a:blip r:embed="rId2"/>
          <a:stretch>
            <a:fillRect/>
          </a:stretch>
        </p:blipFill>
        <p:spPr>
          <a:xfrm>
            <a:off x="1175067" y="1156489"/>
            <a:ext cx="6793866" cy="3987011"/>
          </a:xfrm>
          <a:prstGeom prst="rect">
            <a:avLst/>
          </a:prstGeom>
        </p:spPr>
      </p:pic>
    </p:spTree>
    <p:extLst>
      <p:ext uri="{BB962C8B-B14F-4D97-AF65-F5344CB8AC3E}">
        <p14:creationId xmlns:p14="http://schemas.microsoft.com/office/powerpoint/2010/main" val="22535232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984123" y="0"/>
            <a:ext cx="7290054" cy="1124712"/>
          </a:xfrm>
        </p:spPr>
        <p:txBody>
          <a:bodyPr/>
          <a:lstStyle/>
          <a:p>
            <a:r>
              <a:rPr lang="en-US" dirty="0"/>
              <a:t>Basic Map</a:t>
            </a:r>
            <a:br>
              <a:rPr lang="en-US" dirty="0"/>
            </a:br>
            <a:r>
              <a:rPr lang="en-US" sz="2400" dirty="0">
                <a:latin typeface="Tw Cen MT Condensed" panose="020B0606020104020203" pitchFamily="34" charset="0"/>
              </a:rPr>
              <a:t>Visually present the geographical region in your data</a:t>
            </a:r>
          </a:p>
        </p:txBody>
      </p:sp>
      <p:sp>
        <p:nvSpPr>
          <p:cNvPr id="14" name="TextBox 13">
            <a:extLst>
              <a:ext uri="{FF2B5EF4-FFF2-40B4-BE49-F238E27FC236}">
                <a16:creationId xmlns:a16="http://schemas.microsoft.com/office/drawing/2014/main" id="{C8C3A124-399A-4B79-A96D-74DFA94847DB}"/>
              </a:ext>
            </a:extLst>
          </p:cNvPr>
          <p:cNvSpPr txBox="1"/>
          <p:nvPr/>
        </p:nvSpPr>
        <p:spPr>
          <a:xfrm>
            <a:off x="3636545" y="4210867"/>
            <a:ext cx="1985211" cy="253916"/>
          </a:xfrm>
          <a:prstGeom prst="rect">
            <a:avLst/>
          </a:prstGeom>
          <a:noFill/>
        </p:spPr>
        <p:txBody>
          <a:bodyPr wrap="square" rtlCol="0">
            <a:spAutoFit/>
          </a:bodyPr>
          <a:lstStyle/>
          <a:p>
            <a:pPr algn="ctr"/>
            <a:r>
              <a:rPr lang="en-US" sz="1050" dirty="0"/>
              <a:t>Scatter Plot</a:t>
            </a:r>
          </a:p>
        </p:txBody>
      </p:sp>
      <p:pic>
        <p:nvPicPr>
          <p:cNvPr id="6" name="Content Placeholder 5">
            <a:extLst>
              <a:ext uri="{FF2B5EF4-FFF2-40B4-BE49-F238E27FC236}">
                <a16:creationId xmlns:a16="http://schemas.microsoft.com/office/drawing/2014/main" id="{5F30DFE2-4E85-854A-9DF0-C5DF617BD752}"/>
              </a:ext>
            </a:extLst>
          </p:cNvPr>
          <p:cNvPicPr>
            <a:picLocks noGrp="1" noChangeAspect="1"/>
          </p:cNvPicPr>
          <p:nvPr>
            <p:ph idx="1"/>
          </p:nvPr>
        </p:nvPicPr>
        <p:blipFill>
          <a:blip r:embed="rId3"/>
          <a:stretch>
            <a:fillRect/>
          </a:stretch>
        </p:blipFill>
        <p:spPr>
          <a:xfrm>
            <a:off x="1131023" y="921524"/>
            <a:ext cx="6823545" cy="4221976"/>
          </a:xfrm>
          <a:prstGeom prst="rect">
            <a:avLst/>
          </a:prstGeom>
        </p:spPr>
      </p:pic>
    </p:spTree>
    <p:extLst>
      <p:ext uri="{BB962C8B-B14F-4D97-AF65-F5344CB8AC3E}">
        <p14:creationId xmlns:p14="http://schemas.microsoft.com/office/powerpoint/2010/main" val="10160789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a:lstStyle/>
          <a:p>
            <a:r>
              <a:rPr lang="en-US" dirty="0"/>
              <a:t>Fill Map Example</a:t>
            </a:r>
            <a:br>
              <a:rPr lang="en-US" dirty="0"/>
            </a:br>
            <a:endParaRPr lang="en-US" sz="2400" dirty="0">
              <a:latin typeface="Tw Cen MT Condensed" panose="020B0606020104020203" pitchFamily="34" charset="0"/>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5756" y="406214"/>
            <a:ext cx="9032488" cy="3416400"/>
          </a:xfrm>
        </p:spPr>
        <p:txBody>
          <a:bodyPr/>
          <a:lstStyle/>
          <a:p>
            <a:r>
              <a:rPr lang="en-US" sz="1300" dirty="0"/>
              <a:t>Create map by drag and drop “</a:t>
            </a:r>
            <a:r>
              <a:rPr lang="en-US" sz="1300" b="1" dirty="0"/>
              <a:t>City</a:t>
            </a:r>
            <a:r>
              <a:rPr lang="en-US" sz="1300" dirty="0"/>
              <a:t>” data field into the largest “</a:t>
            </a:r>
            <a:r>
              <a:rPr lang="en-US" sz="1300" b="1" dirty="0"/>
              <a:t>Drop data field here</a:t>
            </a:r>
            <a:r>
              <a:rPr lang="en-US" sz="1300" dirty="0"/>
              <a:t>” box.</a:t>
            </a:r>
          </a:p>
          <a:p>
            <a:r>
              <a:rPr lang="en-US" sz="1300" dirty="0"/>
              <a:t>Suppose want to create a map to see what sales are like for the cities, drag </a:t>
            </a:r>
            <a:r>
              <a:rPr lang="en-US" sz="1300" b="1" dirty="0"/>
              <a:t>Sales </a:t>
            </a:r>
            <a:r>
              <a:rPr lang="en-US" sz="1300" dirty="0"/>
              <a:t>into </a:t>
            </a:r>
            <a:r>
              <a:rPr lang="en-US" sz="1300" b="1" dirty="0"/>
              <a:t>Color</a:t>
            </a:r>
            <a:r>
              <a:rPr lang="en-US" sz="1300" dirty="0"/>
              <a:t>, then add </a:t>
            </a:r>
            <a:r>
              <a:rPr lang="en-US" sz="1300" b="1" dirty="0"/>
              <a:t>City</a:t>
            </a:r>
            <a:r>
              <a:rPr lang="en-US" sz="1300" dirty="0"/>
              <a:t> to </a:t>
            </a:r>
            <a:r>
              <a:rPr lang="en-US" sz="1300" b="1" dirty="0"/>
              <a:t>Label</a:t>
            </a:r>
            <a:r>
              <a:rPr lang="en-US" sz="1300" dirty="0"/>
              <a:t> under the Marks card.  </a:t>
            </a:r>
          </a:p>
          <a:p>
            <a:r>
              <a:rPr lang="en-US" sz="1300" dirty="0"/>
              <a:t>If want to </a:t>
            </a:r>
            <a:r>
              <a:rPr lang="en-US" sz="1300" b="1" dirty="0"/>
              <a:t>filter</a:t>
            </a:r>
            <a:r>
              <a:rPr lang="en-US" sz="1300" dirty="0"/>
              <a:t> with </a:t>
            </a:r>
            <a:r>
              <a:rPr lang="en-US" sz="1300" b="1" dirty="0"/>
              <a:t>Year</a:t>
            </a:r>
            <a:r>
              <a:rPr lang="en-US" sz="1300" dirty="0"/>
              <a:t>, then drag </a:t>
            </a:r>
            <a:r>
              <a:rPr lang="en-US" sz="1300" b="1" dirty="0"/>
              <a:t>Order date </a:t>
            </a:r>
            <a:r>
              <a:rPr lang="en-US" sz="1300" dirty="0"/>
              <a:t>into </a:t>
            </a:r>
            <a:r>
              <a:rPr lang="en-US" sz="1300" b="1" dirty="0"/>
              <a:t>Filters</a:t>
            </a:r>
            <a:r>
              <a:rPr lang="en-US" sz="1300" dirty="0"/>
              <a:t> card.</a:t>
            </a:r>
            <a:endParaRPr lang="en-US" sz="1600" dirty="0"/>
          </a:p>
          <a:p>
            <a:pPr marL="114300" indent="0">
              <a:buNone/>
            </a:pPr>
            <a:endParaRPr lang="en-US" sz="1600" dirty="0"/>
          </a:p>
          <a:p>
            <a:pPr marL="114300" indent="0">
              <a:buNone/>
            </a:pPr>
            <a:endParaRPr lang="en-US" sz="1600" dirty="0"/>
          </a:p>
        </p:txBody>
      </p:sp>
      <p:pic>
        <p:nvPicPr>
          <p:cNvPr id="6" name="Picture 5" descr="Graphical user interface, application, map&#10;&#10;Description automatically generated">
            <a:extLst>
              <a:ext uri="{FF2B5EF4-FFF2-40B4-BE49-F238E27FC236}">
                <a16:creationId xmlns:a16="http://schemas.microsoft.com/office/drawing/2014/main" id="{FD9EB3D3-BE8F-F146-B9B4-47BD21C7EBD5}"/>
              </a:ext>
            </a:extLst>
          </p:cNvPr>
          <p:cNvPicPr>
            <a:picLocks noChangeAspect="1"/>
          </p:cNvPicPr>
          <p:nvPr/>
        </p:nvPicPr>
        <p:blipFill>
          <a:blip r:embed="rId2"/>
          <a:stretch>
            <a:fillRect/>
          </a:stretch>
        </p:blipFill>
        <p:spPr>
          <a:xfrm>
            <a:off x="1439291" y="1386348"/>
            <a:ext cx="6358337" cy="3751478"/>
          </a:xfrm>
          <a:prstGeom prst="rect">
            <a:avLst/>
          </a:prstGeom>
        </p:spPr>
      </p:pic>
    </p:spTree>
    <p:extLst>
      <p:ext uri="{BB962C8B-B14F-4D97-AF65-F5344CB8AC3E}">
        <p14:creationId xmlns:p14="http://schemas.microsoft.com/office/powerpoint/2010/main" val="3888606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B6B7C-C27C-5248-93EF-39B7305EB63A}"/>
              </a:ext>
            </a:extLst>
          </p:cNvPr>
          <p:cNvSpPr>
            <a:spLocks noGrp="1"/>
          </p:cNvSpPr>
          <p:nvPr>
            <p:ph type="title"/>
          </p:nvPr>
        </p:nvSpPr>
        <p:spPr/>
        <p:txBody>
          <a:bodyPr/>
          <a:lstStyle/>
          <a:p>
            <a:r>
              <a:rPr lang="en-US" dirty="0">
                <a:latin typeface="Nunito" panose="020B0604020202020204" charset="0"/>
              </a:rPr>
              <a:t>After this workshop, you will be able to…</a:t>
            </a:r>
          </a:p>
        </p:txBody>
      </p:sp>
      <p:sp>
        <p:nvSpPr>
          <p:cNvPr id="3" name="Text Placeholder 2">
            <a:extLst>
              <a:ext uri="{FF2B5EF4-FFF2-40B4-BE49-F238E27FC236}">
                <a16:creationId xmlns:a16="http://schemas.microsoft.com/office/drawing/2014/main" id="{275A397A-F3C2-0C40-8BBF-52409C3B67E9}"/>
              </a:ext>
            </a:extLst>
          </p:cNvPr>
          <p:cNvSpPr>
            <a:spLocks noGrp="1"/>
          </p:cNvSpPr>
          <p:nvPr>
            <p:ph type="body" idx="1"/>
          </p:nvPr>
        </p:nvSpPr>
        <p:spPr/>
        <p:txBody>
          <a:bodyPr/>
          <a:lstStyle/>
          <a:p>
            <a:r>
              <a:rPr lang="en-US" sz="2400" dirty="0"/>
              <a:t>Understand the fundamentals of data visualization</a:t>
            </a:r>
          </a:p>
          <a:p>
            <a:r>
              <a:rPr lang="en-US" sz="2400" dirty="0"/>
              <a:t>Connect data sources to Tableau </a:t>
            </a:r>
          </a:p>
          <a:p>
            <a:r>
              <a:rPr lang="en-US" sz="2400" dirty="0"/>
              <a:t>Create different worksheets to visualize insights of the data</a:t>
            </a:r>
          </a:p>
          <a:p>
            <a:r>
              <a:rPr lang="en-US" sz="2400" dirty="0"/>
              <a:t>Create Tableau Dashboard showing meaningful data visualization</a:t>
            </a:r>
          </a:p>
          <a:p>
            <a:r>
              <a:rPr lang="en-US" sz="2400" dirty="0"/>
              <a:t>Share Tableau Dashboard on Tableau Public/Online </a:t>
            </a:r>
          </a:p>
        </p:txBody>
      </p:sp>
      <p:sp>
        <p:nvSpPr>
          <p:cNvPr id="4" name="Slide Number Placeholder 3"/>
          <p:cNvSpPr>
            <a:spLocks noGrp="1"/>
          </p:cNvSpPr>
          <p:nvPr>
            <p:ph type="sldNum" idx="12"/>
          </p:nvPr>
        </p:nvSpPr>
        <p:spPr/>
        <p:txBody>
          <a:bodyPr/>
          <a:lstStyle/>
          <a:p>
            <a:fld id="{00000000-1234-1234-1234-123412341234}" type="slidenum">
              <a:rPr lang="en" smtClean="0"/>
              <a:pPr/>
              <a:t>4</a:t>
            </a:fld>
            <a:endParaRPr lang="en" dirty="0"/>
          </a:p>
        </p:txBody>
      </p:sp>
    </p:spTree>
    <p:extLst>
      <p:ext uri="{BB962C8B-B14F-4D97-AF65-F5344CB8AC3E}">
        <p14:creationId xmlns:p14="http://schemas.microsoft.com/office/powerpoint/2010/main" val="3461255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B5E78-E44C-4444-8657-4A7C07CC2ED3}"/>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35F9E432-0BF5-9A4F-934C-E4F2D6CD3333}"/>
              </a:ext>
            </a:extLst>
          </p:cNvPr>
          <p:cNvSpPr>
            <a:spLocks noGrp="1"/>
          </p:cNvSpPr>
          <p:nvPr>
            <p:ph type="sldNum" sz="quarter" idx="12"/>
          </p:nvPr>
        </p:nvSpPr>
        <p:spPr/>
        <p:txBody>
          <a:bodyPr/>
          <a:lstStyle/>
          <a:p>
            <a:fld id="{4FAB73BC-B049-4115-A692-8D63A059BFB8}" type="slidenum">
              <a:rPr lang="en-US" smtClean="0"/>
              <a:t>40</a:t>
            </a:fld>
            <a:endParaRPr lang="en-US" dirty="0"/>
          </a:p>
        </p:txBody>
      </p:sp>
      <p:sp>
        <p:nvSpPr>
          <p:cNvPr id="5" name="Text Placeholder 2">
            <a:extLst>
              <a:ext uri="{FF2B5EF4-FFF2-40B4-BE49-F238E27FC236}">
                <a16:creationId xmlns:a16="http://schemas.microsoft.com/office/drawing/2014/main" id="{7CFBD3D0-88FE-0A4C-BFE1-67C0DD50F689}"/>
              </a:ext>
            </a:extLst>
          </p:cNvPr>
          <p:cNvSpPr txBox="1">
            <a:spLocks/>
          </p:cNvSpPr>
          <p:nvPr/>
        </p:nvSpPr>
        <p:spPr>
          <a:xfrm>
            <a:off x="311700" y="1132271"/>
            <a:ext cx="8160758"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Maven Pro Regular" pitchFamily="2" charset="77"/>
                <a:ea typeface="Maven Pro Regular" pitchFamily="2" charset="77"/>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2000" u="sng" dirty="0"/>
              <a:t>Check point:</a:t>
            </a:r>
            <a:r>
              <a:rPr lang="en-US" sz="2000" dirty="0"/>
              <a:t> Out of the difference, distribution, correlation, and map plots, pick two kinds of plot and create new visualizations using the measures and dimensions on the left side of the workspace:</a:t>
            </a:r>
          </a:p>
          <a:p>
            <a:pPr marL="114300" indent="0">
              <a:buFont typeface="Arial"/>
              <a:buNone/>
            </a:pPr>
            <a:endParaRPr lang="en-US" sz="2000" dirty="0"/>
          </a:p>
          <a:p>
            <a:r>
              <a:rPr lang="en-US" sz="2000" dirty="0"/>
              <a:t>Play around with filter, label, color etc.</a:t>
            </a:r>
          </a:p>
          <a:p>
            <a:r>
              <a:rPr lang="en-US" sz="2000" dirty="0"/>
              <a:t>Feel free to activate the trend line to show the trend.</a:t>
            </a:r>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2000" dirty="0"/>
          </a:p>
          <a:p>
            <a:pPr marL="114300" indent="0">
              <a:buFont typeface="Arial"/>
              <a:buNone/>
            </a:pPr>
            <a:endParaRPr lang="en-US" sz="1600" dirty="0"/>
          </a:p>
          <a:p>
            <a:pPr marL="114300" indent="0">
              <a:buFont typeface="Arial"/>
              <a:buNone/>
            </a:pPr>
            <a:endParaRPr lang="en-US" sz="1600" dirty="0"/>
          </a:p>
          <a:p>
            <a:pPr marL="114300" indent="0">
              <a:buFont typeface="Arial"/>
              <a:buNone/>
            </a:pPr>
            <a:endParaRPr lang="en-US" sz="1200" dirty="0"/>
          </a:p>
          <a:p>
            <a:pPr marL="114300" indent="0">
              <a:buFont typeface="Arial"/>
              <a:buNone/>
            </a:pPr>
            <a:endParaRPr lang="en-US" sz="1200" dirty="0"/>
          </a:p>
          <a:p>
            <a:pPr marL="114300" indent="0">
              <a:buFont typeface="Arial"/>
              <a:buNone/>
            </a:pPr>
            <a:endParaRPr lang="en-US" sz="1200" dirty="0"/>
          </a:p>
        </p:txBody>
      </p:sp>
    </p:spTree>
    <p:extLst>
      <p:ext uri="{BB962C8B-B14F-4D97-AF65-F5344CB8AC3E}">
        <p14:creationId xmlns:p14="http://schemas.microsoft.com/office/powerpoint/2010/main" val="39834638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75118"/>
            <a:ext cx="8520600" cy="572700"/>
          </a:xfrm>
        </p:spPr>
        <p:txBody>
          <a:bodyPr/>
          <a:lstStyle/>
          <a:p>
            <a:r>
              <a:rPr lang="en-US" dirty="0"/>
              <a:t>Create Dashboard</a:t>
            </a:r>
            <a:br>
              <a:rPr lang="en-US" dirty="0"/>
            </a:br>
            <a:endParaRPr lang="en-US" sz="2400" dirty="0">
              <a:latin typeface="Tw Cen MT Condensed" panose="020B0606020104020203" pitchFamily="34" charset="0"/>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5756" y="309958"/>
            <a:ext cx="9032488" cy="3416400"/>
          </a:xfrm>
        </p:spPr>
        <p:txBody>
          <a:bodyPr/>
          <a:lstStyle/>
          <a:p>
            <a:r>
              <a:rPr lang="en-US" sz="1300" dirty="0"/>
              <a:t>Make a dashboard by clicking on          </a:t>
            </a:r>
          </a:p>
          <a:p>
            <a:r>
              <a:rPr lang="en-US" sz="1300" dirty="0"/>
              <a:t>The left panel contains the sheets that were created. Click and drag them onto your workspace. Using the arrows, adjust the sizes, fonts and layouts of the visualization.</a:t>
            </a:r>
          </a:p>
          <a:p>
            <a:r>
              <a:rPr lang="en-US" sz="1300" dirty="0"/>
              <a:t>Under the dashboard menu, select “Add a Title,” to finish off.  </a:t>
            </a:r>
            <a:endParaRPr lang="en-US" sz="1600" dirty="0"/>
          </a:p>
          <a:p>
            <a:pPr marL="114300" indent="0">
              <a:buNone/>
            </a:pPr>
            <a:endParaRPr lang="en-US" sz="1600" dirty="0"/>
          </a:p>
        </p:txBody>
      </p:sp>
      <p:pic>
        <p:nvPicPr>
          <p:cNvPr id="5" name="Picture 4" descr="Icon&#10;&#10;Description automatically generated with medium confidence">
            <a:extLst>
              <a:ext uri="{FF2B5EF4-FFF2-40B4-BE49-F238E27FC236}">
                <a16:creationId xmlns:a16="http://schemas.microsoft.com/office/drawing/2014/main" id="{6F43A6C1-14AD-C04F-8333-A4D8A2279F7B}"/>
              </a:ext>
            </a:extLst>
          </p:cNvPr>
          <p:cNvPicPr>
            <a:picLocks noChangeAspect="1"/>
          </p:cNvPicPr>
          <p:nvPr/>
        </p:nvPicPr>
        <p:blipFill rotWithShape="1">
          <a:blip r:embed="rId2"/>
          <a:srcRect l="22973" t="23062" r="18533" b="19349"/>
          <a:stretch/>
        </p:blipFill>
        <p:spPr>
          <a:xfrm>
            <a:off x="3097163" y="394475"/>
            <a:ext cx="273563" cy="269334"/>
          </a:xfrm>
          <a:prstGeom prst="rect">
            <a:avLst/>
          </a:prstGeom>
        </p:spPr>
      </p:pic>
      <p:pic>
        <p:nvPicPr>
          <p:cNvPr id="8" name="Picture 7" descr="Chart&#10;&#10;Description automatically generated">
            <a:extLst>
              <a:ext uri="{FF2B5EF4-FFF2-40B4-BE49-F238E27FC236}">
                <a16:creationId xmlns:a16="http://schemas.microsoft.com/office/drawing/2014/main" id="{4B5D753F-B236-F547-A360-E5A349F2C0D9}"/>
              </a:ext>
            </a:extLst>
          </p:cNvPr>
          <p:cNvPicPr>
            <a:picLocks noChangeAspect="1"/>
          </p:cNvPicPr>
          <p:nvPr/>
        </p:nvPicPr>
        <p:blipFill>
          <a:blip r:embed="rId3"/>
          <a:stretch>
            <a:fillRect/>
          </a:stretch>
        </p:blipFill>
        <p:spPr>
          <a:xfrm>
            <a:off x="2232153" y="1317523"/>
            <a:ext cx="4782472" cy="3825977"/>
          </a:xfrm>
          <a:prstGeom prst="rect">
            <a:avLst/>
          </a:prstGeom>
          <a:ln>
            <a:solidFill>
              <a:schemeClr val="bg1">
                <a:lumMod val="50000"/>
              </a:schemeClr>
            </a:solidFill>
          </a:ln>
        </p:spPr>
      </p:pic>
    </p:spTree>
    <p:extLst>
      <p:ext uri="{BB962C8B-B14F-4D97-AF65-F5344CB8AC3E}">
        <p14:creationId xmlns:p14="http://schemas.microsoft.com/office/powerpoint/2010/main" val="35294816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4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a:solidFill>
                  <a:schemeClr val="dk2"/>
                </a:solidFill>
                <a:latin typeface="Maven Pro"/>
                <a:ea typeface="Maven Pro"/>
                <a:cs typeface="Maven Pro"/>
                <a:sym typeface="Maven Pro"/>
              </a:rPr>
              <a:t>Sharing</a:t>
            </a:r>
            <a:endParaRPr sz="3600" b="1" i="0" u="none" strike="noStrike" cap="none">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42</a:t>
            </a:fld>
            <a:endParaRPr lang="en"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Sharing</a:t>
            </a:r>
            <a:endParaRPr sz="2800" b="1" i="0" u="none" strike="noStrike" cap="none" dirty="0">
              <a:solidFill>
                <a:schemeClr val="dk2"/>
              </a:solidFill>
              <a:latin typeface="Maven Pro"/>
              <a:ea typeface="Maven Pro"/>
              <a:cs typeface="Maven Pro"/>
              <a:sym typeface="Maven Pro"/>
            </a:endParaRPr>
          </a:p>
        </p:txBody>
      </p:sp>
      <p:sp>
        <p:nvSpPr>
          <p:cNvPr id="248" name="Google Shape;248;p45"/>
          <p:cNvSpPr txBox="1">
            <a:spLocks noGrp="1"/>
          </p:cNvSpPr>
          <p:nvPr>
            <p:ph type="body" idx="1"/>
          </p:nvPr>
        </p:nvSpPr>
        <p:spPr>
          <a:xfrm>
            <a:off x="487200" y="1168375"/>
            <a:ext cx="7996200" cy="3776400"/>
          </a:xfrm>
          <a:prstGeom prst="rect">
            <a:avLst/>
          </a:prstGeom>
          <a:noFill/>
          <a:ln>
            <a:noFill/>
          </a:ln>
        </p:spPr>
        <p:txBody>
          <a:bodyPr spcFirstLastPara="1" wrap="square" lIns="91425" tIns="91425" rIns="91425" bIns="91425" anchor="t" anchorCtr="0">
            <a:noAutofit/>
          </a:bodyPr>
          <a:lstStyle/>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To share or present your findings the easiest way is to just export an image.</a:t>
            </a:r>
            <a:endParaRPr sz="1900" b="0" i="0" u="none" strike="noStrike" cap="none">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On any worksheet go to </a:t>
            </a:r>
            <a:r>
              <a:rPr lang="en" sz="1900" b="1" i="0" u="none" strike="noStrike" cap="none">
                <a:solidFill>
                  <a:schemeClr val="dk2"/>
                </a:solidFill>
                <a:latin typeface="Nunito"/>
                <a:ea typeface="Nunito"/>
                <a:cs typeface="Nunito"/>
                <a:sym typeface="Nunito"/>
              </a:rPr>
              <a:t>Worksheet &gt; Export &gt; Image…</a:t>
            </a:r>
            <a:endParaRPr sz="1900" b="1" i="0" u="none" strike="noStrike" cap="none">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It will give you options on Titles, Legends, Captions, and more.</a:t>
            </a:r>
            <a:endParaRPr sz="1900" b="0" i="0" u="none" strike="noStrike" cap="none">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If you want to show a collection of visualizations you will be better off </a:t>
            </a:r>
            <a:r>
              <a:rPr lang="en" sz="1900" b="0" i="0" u="sng" strike="noStrike" cap="none">
                <a:solidFill>
                  <a:schemeClr val="dk2"/>
                </a:solidFill>
                <a:latin typeface="Nunito"/>
                <a:ea typeface="Nunito"/>
                <a:cs typeface="Nunito"/>
                <a:sym typeface="Nunito"/>
              </a:rPr>
              <a:t>creating a dashboard and/or a story</a:t>
            </a:r>
            <a:r>
              <a:rPr lang="en" sz="1900" b="0" i="0" u="none" strike="noStrike" cap="none">
                <a:solidFill>
                  <a:schemeClr val="dk2"/>
                </a:solidFill>
                <a:latin typeface="Nunito"/>
                <a:ea typeface="Nunito"/>
                <a:cs typeface="Nunito"/>
                <a:sym typeface="Nunito"/>
              </a:rPr>
              <a:t> and exporting that.</a:t>
            </a:r>
            <a:endParaRPr sz="1900" b="0" i="0" u="none" strike="noStrike" cap="none">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If you are collaborating with another Tableau user you can share the .twbx file or just a .twb if they have the data.</a:t>
            </a:r>
            <a:endParaRPr sz="1900" b="0" i="0" u="none" strike="noStrike" cap="none">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If you need your visualizations to be interactive you can publish sheets to a Tableau Server. You can make a Tableau Public account to share your visualizations publically for free.</a:t>
            </a:r>
            <a:endParaRPr sz="19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43</a:t>
            </a:fld>
            <a:endParaRPr lang="en"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Tableau Public</a:t>
            </a:r>
            <a:endParaRPr sz="2800" b="1" i="0" u="none" strike="noStrike" cap="none" dirty="0">
              <a:solidFill>
                <a:schemeClr val="dk2"/>
              </a:solidFill>
              <a:latin typeface="Maven Pro"/>
              <a:ea typeface="Maven Pro"/>
              <a:cs typeface="Maven Pro"/>
              <a:sym typeface="Maven Pro"/>
            </a:endParaRPr>
          </a:p>
        </p:txBody>
      </p:sp>
      <p:sp>
        <p:nvSpPr>
          <p:cNvPr id="254" name="Google Shape;254;p46"/>
          <p:cNvSpPr txBox="1">
            <a:spLocks noGrp="1"/>
          </p:cNvSpPr>
          <p:nvPr>
            <p:ph type="body" idx="1"/>
          </p:nvPr>
        </p:nvSpPr>
        <p:spPr>
          <a:xfrm>
            <a:off x="602850" y="1340471"/>
            <a:ext cx="7938300" cy="30000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Example: </a:t>
            </a:r>
            <a:r>
              <a:rPr lang="en" sz="2200" u="sng" dirty="0">
                <a:solidFill>
                  <a:schemeClr val="hlink"/>
                </a:solidFill>
                <a:latin typeface="Nunito"/>
                <a:ea typeface="Nunito"/>
                <a:cs typeface="Nunito"/>
                <a:sym typeface="Nunito"/>
                <a:hlinkClick r:id="rId3"/>
              </a:rPr>
              <a:t>https://public.tableau.com/profile/jeho.park4543#!/vizhome/DataVizwithTableau_0/Dashboard1</a:t>
            </a:r>
            <a:r>
              <a:rPr lang="en" sz="2200" u="none" dirty="0">
                <a:solidFill>
                  <a:schemeClr val="dk2"/>
                </a:solidFill>
                <a:latin typeface="Nunito"/>
                <a:ea typeface="Nunito"/>
                <a:cs typeface="Nunito"/>
                <a:sym typeface="Nunito"/>
              </a:rPr>
              <a:t> </a:t>
            </a:r>
            <a:endParaRPr sz="2200" b="0" i="0" u="none" strike="noStrike" cap="none" dirty="0">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Example: </a:t>
            </a:r>
            <a:r>
              <a:rPr lang="en" sz="2200" b="0" i="0" u="sng" strike="noStrike" cap="none" dirty="0">
                <a:solidFill>
                  <a:schemeClr val="hlink"/>
                </a:solidFill>
                <a:latin typeface="Nunito"/>
                <a:ea typeface="Nunito"/>
                <a:cs typeface="Nunito"/>
                <a:sym typeface="Nunito"/>
                <a:hlinkClick r:id="rId4"/>
              </a:rPr>
              <a:t>http://publichealthintelligence.org/content/global-overview-magnitude-disparities-and-trend-infant-mortality-world-1950-2011</a:t>
            </a:r>
            <a:endParaRPr sz="22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44</a:t>
            </a:fld>
            <a:endParaRPr lang="en"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Hands-On</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45</a:t>
            </a:fld>
            <a:endParaRPr lang="en"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8"/>
          <p:cNvSpPr txBox="1">
            <a:spLocks noGrp="1"/>
          </p:cNvSpPr>
          <p:nvPr>
            <p:ph type="title"/>
          </p:nvPr>
        </p:nvSpPr>
        <p:spPr>
          <a:xfrm>
            <a:off x="311700" y="287709"/>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Significant Volcanic Eruptions</a:t>
            </a:r>
            <a:endParaRPr sz="2800" b="1" i="0" u="none" strike="noStrike" cap="none" dirty="0">
              <a:solidFill>
                <a:schemeClr val="dk2"/>
              </a:solidFill>
              <a:latin typeface="Maven Pro"/>
              <a:ea typeface="Maven Pro"/>
              <a:cs typeface="Maven Pro"/>
              <a:sym typeface="Maven Pro"/>
            </a:endParaRPr>
          </a:p>
        </p:txBody>
      </p:sp>
      <p:sp>
        <p:nvSpPr>
          <p:cNvPr id="265" name="Google Shape;265;p48"/>
          <p:cNvSpPr txBox="1">
            <a:spLocks noGrp="1"/>
          </p:cNvSpPr>
          <p:nvPr>
            <p:ph type="body" idx="1"/>
          </p:nvPr>
        </p:nvSpPr>
        <p:spPr>
          <a:xfrm>
            <a:off x="464558" y="1003491"/>
            <a:ext cx="8007900" cy="3852300"/>
          </a:xfrm>
          <a:prstGeom prst="rect">
            <a:avLst/>
          </a:prstGeom>
          <a:noFill/>
          <a:ln>
            <a:noFill/>
          </a:ln>
        </p:spPr>
        <p:txBody>
          <a:bodyPr spcFirstLastPara="1" wrap="square" lIns="91425" tIns="91425" rIns="91425" bIns="91425" anchor="t" anchorCtr="0">
            <a:noAutofit/>
          </a:bodyPr>
          <a:lstStyle/>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Open ‘</a:t>
            </a:r>
            <a:r>
              <a:rPr lang="en" sz="1900" b="0" i="0" u="none" strike="noStrike" cap="none" dirty="0" err="1">
                <a:solidFill>
                  <a:schemeClr val="dk2"/>
                </a:solidFill>
                <a:latin typeface="Nunito"/>
                <a:ea typeface="Nunito"/>
                <a:cs typeface="Nunito"/>
                <a:sym typeface="Nunito"/>
              </a:rPr>
              <a:t>significantvolcanoeruptions.csv</a:t>
            </a:r>
            <a:r>
              <a:rPr lang="en" sz="1900" b="0" i="0" u="none" strike="noStrike" cap="none" dirty="0">
                <a:solidFill>
                  <a:schemeClr val="dk2"/>
                </a:solidFill>
                <a:latin typeface="Nunito"/>
                <a:ea typeface="Nunito"/>
                <a:cs typeface="Nunito"/>
                <a:sym typeface="Nunito"/>
              </a:rPr>
              <a:t>’ in Tableau</a:t>
            </a:r>
            <a:endParaRPr sz="1900" b="0" i="0" u="none" strike="noStrike" cap="none" dirty="0">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A global listing of over 600 volcanic eruptions from 4360 BC to the present via Significant Volcanic Eruptions Database. </a:t>
            </a:r>
            <a:endParaRPr sz="1900" b="0" i="0" u="none" strike="noStrike" cap="none" dirty="0">
              <a:solidFill>
                <a:srgbClr val="000000"/>
              </a:solidFill>
              <a:latin typeface="Nunito"/>
              <a:ea typeface="Nunito"/>
              <a:cs typeface="Nunito"/>
              <a:sym typeface="Nunito"/>
            </a:endParaRPr>
          </a:p>
          <a:p>
            <a:pPr marL="914400" marR="0" lvl="1"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A significant eruption is classified as one that meets at least one of the following criteria:</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caused fatalities</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caused moderate damage (approximately $1 million or more)</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Volcanic Explosivity Index (VEI) of 6 or greater</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generated a tsunami</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associated with a significant earthquake.</a:t>
            </a:r>
            <a:endParaRPr sz="1900" b="0" i="0" u="none" strike="noStrike" cap="none" dirty="0">
              <a:solidFill>
                <a:srgbClr val="000000"/>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900" b="0" i="0" u="none" strike="noStrike" cap="none" dirty="0">
              <a:solidFill>
                <a:srgbClr val="000000"/>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46</a:t>
            </a:fld>
            <a:endParaRPr lang="en"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Significant Volcanic Eruptions (cont.)</a:t>
            </a:r>
            <a:endParaRPr sz="2800" b="1" i="0" u="none" strike="noStrike" cap="none">
              <a:solidFill>
                <a:schemeClr val="dk2"/>
              </a:solidFill>
              <a:latin typeface="Maven Pro"/>
              <a:ea typeface="Maven Pro"/>
              <a:cs typeface="Maven Pro"/>
              <a:sym typeface="Maven Pro"/>
            </a:endParaRPr>
          </a:p>
        </p:txBody>
      </p:sp>
      <p:sp>
        <p:nvSpPr>
          <p:cNvPr id="271" name="Google Shape;271;p49"/>
          <p:cNvSpPr txBox="1">
            <a:spLocks noGrp="1"/>
          </p:cNvSpPr>
          <p:nvPr>
            <p:ph type="body" idx="1"/>
          </p:nvPr>
        </p:nvSpPr>
        <p:spPr>
          <a:xfrm>
            <a:off x="573950" y="1212750"/>
            <a:ext cx="8100900" cy="37569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Create visualizations to answer some of these questions: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What were the most dangerous volcanoes? (by VEI, by Fatalities)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What country has had the most significant volcanic eruptions? </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Where is Deception Island located? </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How many volcanoes had both an associated earthquake and tsunami?</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After 1995, which year had the most deaths by volcanic eruptions?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Which volcano has the </a:t>
            </a:r>
            <a:r>
              <a:rPr lang="en" sz="1800" dirty="0">
                <a:latin typeface="Nunito"/>
                <a:ea typeface="Nunito"/>
                <a:cs typeface="Nunito"/>
                <a:sym typeface="Nunito"/>
              </a:rPr>
              <a:t>highest </a:t>
            </a:r>
            <a:r>
              <a:rPr lang="en" sz="1800" b="0" i="0" u="none" strike="noStrike" cap="none" dirty="0">
                <a:solidFill>
                  <a:schemeClr val="dk2"/>
                </a:solidFill>
                <a:latin typeface="Nunito"/>
                <a:ea typeface="Nunito"/>
                <a:cs typeface="Nunito"/>
                <a:sym typeface="Nunito"/>
              </a:rPr>
              <a:t>elevation?</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Is there anything else you found interesting?</a:t>
            </a:r>
            <a:endParaRPr sz="1800" b="0" i="0" u="none" strike="noStrike" cap="none" dirty="0">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If you wish, create a Tableau Public account and publish your findings in a dashboard.</a:t>
            </a:r>
            <a:endParaRPr sz="18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47</a:t>
            </a:fld>
            <a:endParaRPr lang="en"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Further Learning</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48</a:t>
            </a:fld>
            <a:endParaRPr lang="en"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52"/>
          <p:cNvSpPr txBox="1">
            <a:spLocks noGrp="1"/>
          </p:cNvSpPr>
          <p:nvPr>
            <p:ph type="title"/>
          </p:nvPr>
        </p:nvSpPr>
        <p:spPr>
          <a:xfrm>
            <a:off x="365575" y="248379"/>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Further Learning: Resources</a:t>
            </a:r>
            <a:endParaRPr sz="2800" b="1" i="0" u="none" strike="noStrike" cap="none" dirty="0">
              <a:solidFill>
                <a:schemeClr val="dk2"/>
              </a:solidFill>
              <a:latin typeface="Maven Pro"/>
              <a:ea typeface="Maven Pro"/>
              <a:cs typeface="Maven Pro"/>
              <a:sym typeface="Maven Pro"/>
            </a:endParaRPr>
          </a:p>
        </p:txBody>
      </p:sp>
      <p:sp>
        <p:nvSpPr>
          <p:cNvPr id="288" name="Google Shape;288;p52"/>
          <p:cNvSpPr txBox="1">
            <a:spLocks noGrp="1"/>
          </p:cNvSpPr>
          <p:nvPr>
            <p:ph type="body" idx="1"/>
          </p:nvPr>
        </p:nvSpPr>
        <p:spPr>
          <a:xfrm>
            <a:off x="441458" y="943817"/>
            <a:ext cx="8031000" cy="39162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Learning Resources:</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Tableau.com</a:t>
            </a:r>
            <a:r>
              <a:rPr lang="en" sz="2000" b="0" i="0" u="none" strike="noStrike" cap="none" dirty="0">
                <a:solidFill>
                  <a:schemeClr val="dk2"/>
                </a:solidFill>
                <a:latin typeface="Nunito"/>
                <a:ea typeface="Nunito"/>
                <a:cs typeface="Nunito"/>
                <a:sym typeface="Nunito"/>
              </a:rPr>
              <a:t>/learn</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Explore Tableau Public</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Tutorialspot</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YouTube / Blog Posts</a:t>
            </a:r>
            <a:endParaRPr sz="2000" b="0" i="0" u="none" strike="noStrike" cap="none" dirty="0">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Data Sources:</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Kaggle</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Data.gov</a:t>
            </a:r>
            <a:endParaRPr sz="2000" dirty="0">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Data.world</a:t>
            </a:r>
            <a:endParaRPr sz="2000" b="0" i="0" u="none" strike="noStrike" cap="none" dirty="0">
              <a:solidFill>
                <a:schemeClr val="dk2"/>
              </a:solidFill>
              <a:latin typeface="Nunito"/>
              <a:ea typeface="Nunito"/>
              <a:cs typeface="Nunito"/>
              <a:sym typeface="Nunito"/>
            </a:endParaRPr>
          </a:p>
          <a:p>
            <a:pPr marL="914400" lvl="1" indent="-355600" algn="l" rtl="0">
              <a:spcBef>
                <a:spcPts val="0"/>
              </a:spcBef>
              <a:spcAft>
                <a:spcPts val="0"/>
              </a:spcAft>
              <a:buClr>
                <a:schemeClr val="dk2"/>
              </a:buClr>
              <a:buSzPts val="2000"/>
              <a:buFont typeface="Nunito"/>
              <a:buChar char="○"/>
            </a:pPr>
            <a:r>
              <a:rPr lang="en" sz="2000" dirty="0">
                <a:latin typeface="Nunito"/>
                <a:ea typeface="Nunito"/>
                <a:cs typeface="Nunito"/>
                <a:sym typeface="Nunito"/>
              </a:rPr>
              <a:t>Los Angeles Open Data (</a:t>
            </a:r>
            <a:r>
              <a:rPr lang="en" sz="2000" u="sng" dirty="0">
                <a:solidFill>
                  <a:schemeClr val="hlink"/>
                </a:solidFill>
                <a:latin typeface="Nunito"/>
                <a:ea typeface="Nunito"/>
                <a:cs typeface="Nunito"/>
                <a:sym typeface="Nunito"/>
                <a:hlinkClick r:id="rId3"/>
              </a:rPr>
              <a:t>https://data.lacity.org</a:t>
            </a:r>
            <a:r>
              <a:rPr lang="en" sz="2000" dirty="0">
                <a:latin typeface="Nunito"/>
                <a:ea typeface="Nunito"/>
                <a:cs typeface="Nunito"/>
                <a:sym typeface="Nunito"/>
              </a:rPr>
              <a:t> )</a:t>
            </a:r>
            <a:endParaRPr sz="2000" dirty="0">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UCI Machine Learning Repository</a:t>
            </a:r>
            <a:endParaRPr sz="20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49</a:t>
            </a:fld>
            <a:endParaRPr lang="e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What is Tableau?</a:t>
            </a:r>
            <a:endParaRPr sz="2400" b="1" i="0" u="none" strike="noStrike" cap="none" dirty="0">
              <a:solidFill>
                <a:schemeClr val="tx1"/>
              </a:solidFill>
              <a:latin typeface="Maven Pro"/>
              <a:ea typeface="Maven Pro"/>
              <a:cs typeface="Maven Pro"/>
              <a:sym typeface="Maven Pro"/>
            </a:endParaRPr>
          </a:p>
        </p:txBody>
      </p:sp>
      <p:sp>
        <p:nvSpPr>
          <p:cNvPr id="78" name="Google Shape;78;p17"/>
          <p:cNvSpPr txBox="1">
            <a:spLocks noGrp="1"/>
          </p:cNvSpPr>
          <p:nvPr>
            <p:ph type="body" idx="1"/>
          </p:nvPr>
        </p:nvSpPr>
        <p:spPr>
          <a:xfrm>
            <a:off x="311700" y="1453725"/>
            <a:ext cx="3974700" cy="2541600"/>
          </a:xfrm>
          <a:prstGeom prst="rect">
            <a:avLst/>
          </a:prstGeom>
          <a:noFill/>
          <a:ln>
            <a:noFill/>
          </a:ln>
        </p:spPr>
        <p:txBody>
          <a:bodyPr spcFirstLastPara="1" wrap="square" lIns="91425" tIns="91425" rIns="91425" bIns="91425" anchor="t" anchorCtr="0">
            <a:noAutofit/>
          </a:bodyPr>
          <a:lstStyle/>
          <a:p>
            <a:pPr indent="-381000">
              <a:buSzPts val="2400"/>
              <a:buFont typeface="Nunito"/>
              <a:buChar char="●"/>
            </a:pPr>
            <a:r>
              <a:rPr lang="en-US" sz="2400" dirty="0">
                <a:latin typeface="Nunito"/>
                <a:ea typeface="Nunito"/>
                <a:cs typeface="Nunito"/>
                <a:sym typeface="Nunito"/>
              </a:rPr>
              <a:t>Tableau software was found in 2003</a:t>
            </a:r>
            <a:endParaRPr lang="en" sz="2400" b="0" i="0" u="none" strike="noStrike" cap="none" dirty="0">
              <a:latin typeface="Nunito"/>
              <a:ea typeface="Nunito"/>
              <a:cs typeface="Nunito"/>
              <a:sym typeface="Nunito"/>
            </a:endParaRPr>
          </a:p>
          <a:p>
            <a:pPr marL="457200" marR="0" lvl="0" indent="-381000" algn="l" rtl="0">
              <a:lnSpc>
                <a:spcPct val="115000"/>
              </a:lnSpc>
              <a:spcBef>
                <a:spcPts val="0"/>
              </a:spcBef>
              <a:spcAft>
                <a:spcPts val="0"/>
              </a:spcAft>
              <a:buClr>
                <a:schemeClr val="dk2"/>
              </a:buClr>
              <a:buSzPts val="2400"/>
              <a:buFont typeface="Nunito"/>
              <a:buChar char="●"/>
            </a:pPr>
            <a:r>
              <a:rPr lang="en" sz="2400" b="0" i="0" u="none" strike="noStrike" cap="none" dirty="0">
                <a:latin typeface="Nunito"/>
                <a:ea typeface="Nunito"/>
                <a:cs typeface="Nunito"/>
                <a:sym typeface="Nunito"/>
              </a:rPr>
              <a:t>Tableau is one of the fastest evolving business intelligence and data visualization tools.</a:t>
            </a:r>
            <a:endParaRPr sz="2400" b="0" i="0" u="none" strike="noStrike" cap="none" dirty="0">
              <a:latin typeface="Nunito"/>
              <a:ea typeface="Nunito"/>
              <a:cs typeface="Nunito"/>
              <a:sym typeface="Nunito"/>
            </a:endParaRPr>
          </a:p>
          <a:p>
            <a:pPr marL="0" marR="0" lvl="0" indent="0" algn="l" rtl="0">
              <a:lnSpc>
                <a:spcPct val="115000"/>
              </a:lnSpc>
              <a:spcBef>
                <a:spcPts val="0"/>
              </a:spcBef>
              <a:spcAft>
                <a:spcPts val="0"/>
              </a:spcAft>
              <a:buClr>
                <a:schemeClr val="dk2"/>
              </a:buClr>
              <a:buSzPts val="1300"/>
              <a:buFont typeface="Nunito"/>
              <a:buNone/>
            </a:pPr>
            <a:endParaRPr sz="2400" u="none" strike="noStrike" cap="none" dirty="0">
              <a:ea typeface="Arial"/>
              <a:sym typeface="Arial"/>
            </a:endParaRPr>
          </a:p>
        </p:txBody>
      </p:sp>
      <p:sp>
        <p:nvSpPr>
          <p:cNvPr id="81" name="Google Shape;81;p17"/>
          <p:cNvSpPr txBox="1"/>
          <p:nvPr/>
        </p:nvSpPr>
        <p:spPr>
          <a:xfrm>
            <a:off x="4290304" y="-4219"/>
            <a:ext cx="4857600" cy="34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highlight>
                  <a:srgbClr val="FFFFFF"/>
                </a:highlight>
                <a:latin typeface="Maven Pro Regular" pitchFamily="2" charset="77"/>
              </a:rPr>
              <a:t>Magic Quadrant for Analytics and Business Intelligence Platforms</a:t>
            </a:r>
            <a:endParaRPr dirty="0">
              <a:latin typeface="Maven Pro Regular" pitchFamily="2" charset="77"/>
            </a:endParaRPr>
          </a:p>
        </p:txBody>
      </p:sp>
      <p:sp>
        <p:nvSpPr>
          <p:cNvPr id="82" name="Google Shape;82;p17"/>
          <p:cNvSpPr txBox="1"/>
          <p:nvPr/>
        </p:nvSpPr>
        <p:spPr>
          <a:xfrm>
            <a:off x="4525850" y="4770775"/>
            <a:ext cx="2770500" cy="2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50" dirty="0">
                <a:solidFill>
                  <a:srgbClr val="757575"/>
                </a:solidFill>
                <a:highlight>
                  <a:srgbClr val="FFFFFF"/>
                </a:highlight>
                <a:latin typeface="Maven Pro Regular" pitchFamily="2" charset="77"/>
              </a:rPr>
              <a:t>Source: Gartner (February 2021)</a:t>
            </a:r>
            <a:endParaRPr dirty="0">
              <a:latin typeface="Maven Pro Regular" pitchFamily="2" charset="77"/>
            </a:endParaRPr>
          </a:p>
        </p:txBody>
      </p:sp>
      <p:sp>
        <p:nvSpPr>
          <p:cNvPr id="2" name="Slide Number Placeholder 1"/>
          <p:cNvSpPr>
            <a:spLocks noGrp="1"/>
          </p:cNvSpPr>
          <p:nvPr>
            <p:ph type="sldNum" idx="12"/>
          </p:nvPr>
        </p:nvSpPr>
        <p:spPr/>
        <p:txBody>
          <a:bodyPr/>
          <a:lstStyle/>
          <a:p>
            <a:fld id="{00000000-1234-1234-1234-123412341234}" type="slidenum">
              <a:rPr lang="en" smtClean="0"/>
              <a:pPr/>
              <a:t>5</a:t>
            </a:fld>
            <a:endParaRPr lang="en" dirty="0"/>
          </a:p>
        </p:txBody>
      </p:sp>
      <p:pic>
        <p:nvPicPr>
          <p:cNvPr id="1026" name="Picture 2" descr="The Magic Quadrant graphic includes 20 vendors. Three are categorized as Leaders: Microsoft, Tableau and Qlik. Microsoft is positioned highest of any vendor on both axes. There are three Challengers: Google (Looker), Domo and MicroStrategy. All three are placed close to the boundary of the Niche Players quadrant. There are seven Niche Players, including the large vendors Alibaba Cloud, Amazon Web Services, IBM and Infor. The small specialist vendors Board, Information Builders and Pyramid Analytics complete the Niche Players. Seven vendors are categorized as Visionaries. They fall into two groups: large vendors with wide offerings, namely Oracle, SAP and TIBCO Software; and vendors that focus solely on data and analytics, namely SAS, Sisense, ThoughtSpot and Yellowfin. ThoughtSpot is positioned just beneath the line dividing Visionaries from Leaders.">
            <a:extLst>
              <a:ext uri="{FF2B5EF4-FFF2-40B4-BE49-F238E27FC236}">
                <a16:creationId xmlns:a16="http://schemas.microsoft.com/office/drawing/2014/main" id="{59C755FF-ACBA-DF49-8452-0BAD6FB2B1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5850" y="352954"/>
            <a:ext cx="4273235" cy="4437591"/>
          </a:xfrm>
          <a:prstGeom prst="rect">
            <a:avLst/>
          </a:prstGeom>
          <a:noFill/>
          <a:extLst>
            <a:ext uri="{909E8E84-426E-40DD-AFC4-6F175D3DCCD1}">
              <a14:hiddenFill xmlns:a14="http://schemas.microsoft.com/office/drawing/2010/main">
                <a:solidFill>
                  <a:srgbClr val="FFFFFF"/>
                </a:solidFill>
              </a14:hiddenFill>
            </a:ext>
          </a:extLst>
        </p:spPr>
      </p:pic>
      <p:cxnSp>
        <p:nvCxnSpPr>
          <p:cNvPr id="80" name="Google Shape;80;p17"/>
          <p:cNvCxnSpPr/>
          <p:nvPr/>
        </p:nvCxnSpPr>
        <p:spPr>
          <a:xfrm>
            <a:off x="6571550" y="1271569"/>
            <a:ext cx="724800" cy="523500"/>
          </a:xfrm>
          <a:prstGeom prst="straightConnector1">
            <a:avLst/>
          </a:prstGeom>
          <a:noFill/>
          <a:ln w="76200" cap="flat" cmpd="sng">
            <a:solidFill>
              <a:srgbClr val="F1C232"/>
            </a:solidFill>
            <a:prstDash val="solid"/>
            <a:round/>
            <a:headEnd type="none" w="sm" len="sm"/>
            <a:tailEnd type="triangl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5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Further Learning: Topics</a:t>
            </a:r>
            <a:endParaRPr sz="2800" b="1" i="0" u="none" strike="noStrike" cap="none">
              <a:solidFill>
                <a:schemeClr val="dk2"/>
              </a:solidFill>
              <a:latin typeface="Maven Pro"/>
              <a:ea typeface="Maven Pro"/>
              <a:cs typeface="Maven Pro"/>
              <a:sym typeface="Maven Pro"/>
            </a:endParaRPr>
          </a:p>
        </p:txBody>
      </p:sp>
      <p:sp>
        <p:nvSpPr>
          <p:cNvPr id="282" name="Google Shape;282;p51"/>
          <p:cNvSpPr txBox="1">
            <a:spLocks noGrp="1"/>
          </p:cNvSpPr>
          <p:nvPr>
            <p:ph type="body" idx="1"/>
          </p:nvPr>
        </p:nvSpPr>
        <p:spPr>
          <a:xfrm>
            <a:off x="607150" y="1676550"/>
            <a:ext cx="8170500" cy="30258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Formatting</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Data Cleaning</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Advanced Calculations and Expressions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Advanced Chart Types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R Integration</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Geospatial Analysis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Forecasting / Trend Lines / Regression</a:t>
            </a:r>
            <a:endParaRPr sz="20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50</a:t>
            </a:fld>
            <a:endParaRPr lang="en"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53"/>
          <p:cNvSpPr txBox="1">
            <a:spLocks noGrp="1"/>
          </p:cNvSpPr>
          <p:nvPr>
            <p:ph type="title"/>
          </p:nvPr>
        </p:nvSpPr>
        <p:spPr>
          <a:xfrm>
            <a:off x="311700" y="1914876"/>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br>
              <a:rPr lang="en" dirty="0"/>
            </a:br>
            <a:r>
              <a:rPr lang="en-US" sz="1600" dirty="0"/>
              <a:t>C</a:t>
            </a:r>
            <a:r>
              <a:rPr lang="en" sz="1600" dirty="0" err="1"/>
              <a:t>ome</a:t>
            </a:r>
            <a:r>
              <a:rPr lang="en" sz="1600" dirty="0"/>
              <a:t> visit us at Kravis Lower Court or email us at </a:t>
            </a:r>
            <a:r>
              <a:rPr lang="en" sz="1600" dirty="0" err="1"/>
              <a:t>qcl@cmc.edu</a:t>
            </a:r>
            <a:endParaRPr sz="1600" dirty="0"/>
          </a:p>
        </p:txBody>
      </p:sp>
      <p:sp>
        <p:nvSpPr>
          <p:cNvPr id="2" name="Slide Number Placeholder 1"/>
          <p:cNvSpPr>
            <a:spLocks noGrp="1"/>
          </p:cNvSpPr>
          <p:nvPr>
            <p:ph type="sldNum" idx="12"/>
          </p:nvPr>
        </p:nvSpPr>
        <p:spPr/>
        <p:txBody>
          <a:bodyPr/>
          <a:lstStyle/>
          <a:p>
            <a:fld id="{00000000-1234-1234-1234-123412341234}" type="slidenum">
              <a:rPr lang="en" smtClean="0"/>
              <a:pPr/>
              <a:t>51</a:t>
            </a:fld>
            <a:endParaRPr lang="e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83886"/>
            <a:ext cx="8520600" cy="572700"/>
          </a:xfrm>
        </p:spPr>
        <p:txBody>
          <a:bodyPr/>
          <a:lstStyle/>
          <a:p>
            <a:r>
              <a:rPr lang="en-US" sz="2400" b="1" dirty="0"/>
              <a:t>Cycle of Visual Analytics </a:t>
            </a:r>
          </a:p>
        </p:txBody>
      </p:sp>
      <p:pic>
        <p:nvPicPr>
          <p:cNvPr id="5" name="Picture 4"/>
          <p:cNvPicPr>
            <a:picLocks noChangeAspect="1"/>
          </p:cNvPicPr>
          <p:nvPr/>
        </p:nvPicPr>
        <p:blipFill>
          <a:blip r:embed="rId3"/>
          <a:stretch>
            <a:fillRect/>
          </a:stretch>
        </p:blipFill>
        <p:spPr>
          <a:xfrm>
            <a:off x="1361479" y="566050"/>
            <a:ext cx="6464280" cy="4577449"/>
          </a:xfrm>
          <a:prstGeom prst="rect">
            <a:avLst/>
          </a:prstGeom>
        </p:spPr>
      </p:pic>
      <p:sp>
        <p:nvSpPr>
          <p:cNvPr id="4" name="Slide Number Placeholder 3"/>
          <p:cNvSpPr>
            <a:spLocks noGrp="1"/>
          </p:cNvSpPr>
          <p:nvPr>
            <p:ph type="sldNum" idx="12"/>
          </p:nvPr>
        </p:nvSpPr>
        <p:spPr/>
        <p:txBody>
          <a:bodyPr/>
          <a:lstStyle/>
          <a:p>
            <a:fld id="{00000000-1234-1234-1234-123412341234}" type="slidenum">
              <a:rPr lang="en" smtClean="0"/>
              <a:pPr/>
              <a:t>6</a:t>
            </a:fld>
            <a:endParaRPr lang="en" dirty="0"/>
          </a:p>
        </p:txBody>
      </p:sp>
    </p:spTree>
    <p:extLst>
      <p:ext uri="{BB962C8B-B14F-4D97-AF65-F5344CB8AC3E}">
        <p14:creationId xmlns:p14="http://schemas.microsoft.com/office/powerpoint/2010/main" val="2442219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B6B7C-C27C-5248-93EF-39B7305EB63A}"/>
              </a:ext>
            </a:extLst>
          </p:cNvPr>
          <p:cNvSpPr>
            <a:spLocks noGrp="1"/>
          </p:cNvSpPr>
          <p:nvPr>
            <p:ph type="title"/>
          </p:nvPr>
        </p:nvSpPr>
        <p:spPr/>
        <p:txBody>
          <a:bodyPr/>
          <a:lstStyle/>
          <a:p>
            <a:r>
              <a:rPr lang="en-US" sz="2400" b="1" dirty="0">
                <a:solidFill>
                  <a:schemeClr val="tx1"/>
                </a:solidFill>
                <a:latin typeface="Calibri" panose="020F0502020204030204" pitchFamily="34" charset="0"/>
                <a:cs typeface="Calibri" panose="020F0502020204030204" pitchFamily="34" charset="0"/>
              </a:rPr>
              <a:t>Tableau Product Suite </a:t>
            </a:r>
          </a:p>
        </p:txBody>
      </p:sp>
      <p:sp>
        <p:nvSpPr>
          <p:cNvPr id="3" name="Text Placeholder 2">
            <a:extLst>
              <a:ext uri="{FF2B5EF4-FFF2-40B4-BE49-F238E27FC236}">
                <a16:creationId xmlns:a16="http://schemas.microsoft.com/office/drawing/2014/main" id="{275A397A-F3C2-0C40-8BBF-52409C3B67E9}"/>
              </a:ext>
            </a:extLst>
          </p:cNvPr>
          <p:cNvSpPr>
            <a:spLocks noGrp="1"/>
          </p:cNvSpPr>
          <p:nvPr>
            <p:ph type="body" idx="1"/>
          </p:nvPr>
        </p:nvSpPr>
        <p:spPr>
          <a:xfrm>
            <a:off x="311700" y="1152475"/>
            <a:ext cx="2766999" cy="3416400"/>
          </a:xfrm>
        </p:spPr>
        <p:txBody>
          <a:bodyPr/>
          <a:lstStyle/>
          <a:p>
            <a:r>
              <a:rPr lang="en-US" dirty="0"/>
              <a:t>Tableau Desktop</a:t>
            </a:r>
          </a:p>
          <a:p>
            <a:r>
              <a:rPr lang="en-US" dirty="0"/>
              <a:t>Tableau Public</a:t>
            </a:r>
          </a:p>
          <a:p>
            <a:r>
              <a:rPr lang="en-US" dirty="0"/>
              <a:t>Tableau Online</a:t>
            </a:r>
          </a:p>
          <a:p>
            <a:r>
              <a:rPr lang="en-US" dirty="0"/>
              <a:t>Tableau Server</a:t>
            </a:r>
          </a:p>
          <a:p>
            <a:r>
              <a:rPr lang="en-US" dirty="0"/>
              <a:t>Tableau Reader</a:t>
            </a:r>
          </a:p>
          <a:p>
            <a:endParaRPr lang="en-US" dirty="0"/>
          </a:p>
          <a:p>
            <a:pPr marL="114300" indent="0">
              <a:buNone/>
            </a:pPr>
            <a:br>
              <a:rPr lang="en-US" dirty="0"/>
            </a:br>
            <a:endParaRPr lang="en-US" dirty="0"/>
          </a:p>
        </p:txBody>
      </p:sp>
      <p:sp>
        <p:nvSpPr>
          <p:cNvPr id="4" name="Slide Number Placeholder 3"/>
          <p:cNvSpPr>
            <a:spLocks noGrp="1"/>
          </p:cNvSpPr>
          <p:nvPr>
            <p:ph type="sldNum" idx="12"/>
          </p:nvPr>
        </p:nvSpPr>
        <p:spPr/>
        <p:txBody>
          <a:bodyPr/>
          <a:lstStyle/>
          <a:p>
            <a:fld id="{00000000-1234-1234-1234-123412341234}" type="slidenum">
              <a:rPr lang="en" smtClean="0"/>
              <a:pPr/>
              <a:t>7</a:t>
            </a:fld>
            <a:endParaRPr lang="e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8617" y="0"/>
            <a:ext cx="4714437" cy="4790476"/>
          </a:xfrm>
          <a:prstGeom prst="rect">
            <a:avLst/>
          </a:prstGeom>
        </p:spPr>
      </p:pic>
      <p:sp>
        <p:nvSpPr>
          <p:cNvPr id="6" name="TextBox 5"/>
          <p:cNvSpPr txBox="1"/>
          <p:nvPr/>
        </p:nvSpPr>
        <p:spPr>
          <a:xfrm>
            <a:off x="6203107" y="4759505"/>
            <a:ext cx="1835379" cy="276999"/>
          </a:xfrm>
          <a:prstGeom prst="rect">
            <a:avLst/>
          </a:prstGeom>
          <a:noFill/>
        </p:spPr>
        <p:txBody>
          <a:bodyPr wrap="square" rtlCol="0">
            <a:spAutoFit/>
          </a:bodyPr>
          <a:lstStyle/>
          <a:p>
            <a:r>
              <a:rPr lang="en-US" sz="1200" dirty="0"/>
              <a:t>Source: guru99.com </a:t>
            </a:r>
          </a:p>
        </p:txBody>
      </p:sp>
    </p:spTree>
    <p:extLst>
      <p:ext uri="{BB962C8B-B14F-4D97-AF65-F5344CB8AC3E}">
        <p14:creationId xmlns:p14="http://schemas.microsoft.com/office/powerpoint/2010/main" val="1601570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Analytics in Tableau </a:t>
            </a:r>
          </a:p>
        </p:txBody>
      </p:sp>
      <p:sp>
        <p:nvSpPr>
          <p:cNvPr id="3" name="Text Placeholder 2"/>
          <p:cNvSpPr>
            <a:spLocks noGrp="1"/>
          </p:cNvSpPr>
          <p:nvPr>
            <p:ph type="body" idx="1"/>
          </p:nvPr>
        </p:nvSpPr>
        <p:spPr/>
        <p:txBody>
          <a:bodyPr/>
          <a:lstStyle/>
          <a:p>
            <a:r>
              <a:rPr lang="en-US" sz="2000" b="1" dirty="0">
                <a:solidFill>
                  <a:schemeClr val="tx1"/>
                </a:solidFill>
              </a:rPr>
              <a:t>Developer Tools:</a:t>
            </a:r>
            <a:r>
              <a:rPr lang="en-US" sz="2000" dirty="0">
                <a:solidFill>
                  <a:schemeClr val="tx1"/>
                </a:solidFill>
              </a:rPr>
              <a:t> The Tableau tools that are used for development such as the creation of dashboards, charts, report generation, visualization fall into this category. The Tableau products, under this category, are the Tableau Desktop and the Tableau Public.</a:t>
            </a:r>
          </a:p>
          <a:p>
            <a:r>
              <a:rPr lang="en-US" sz="2000" b="1" dirty="0">
                <a:solidFill>
                  <a:schemeClr val="tx1"/>
                </a:solidFill>
              </a:rPr>
              <a:t>Sharing Tools</a:t>
            </a:r>
            <a:r>
              <a:rPr lang="en-US" sz="2000" dirty="0">
                <a:solidFill>
                  <a:schemeClr val="tx1"/>
                </a:solidFill>
              </a:rPr>
              <a:t>: As the name suggests, the purpose of the tool is sharing the visualizations, reports, dashboards that were created using the developer tools. Products that fall into this category are Tableau Online, Server, and Reader.</a:t>
            </a:r>
          </a:p>
          <a:p>
            <a:endParaRPr lang="en-US" dirty="0">
              <a:solidFill>
                <a:schemeClr val="tx1"/>
              </a:solidFill>
            </a:endParaRPr>
          </a:p>
        </p:txBody>
      </p:sp>
      <p:sp>
        <p:nvSpPr>
          <p:cNvPr id="4" name="Slide Number Placeholder 3"/>
          <p:cNvSpPr>
            <a:spLocks noGrp="1"/>
          </p:cNvSpPr>
          <p:nvPr>
            <p:ph type="sldNum" idx="12"/>
          </p:nvPr>
        </p:nvSpPr>
        <p:spPr/>
        <p:txBody>
          <a:bodyPr/>
          <a:lstStyle/>
          <a:p>
            <a:fld id="{00000000-1234-1234-1234-123412341234}" type="slidenum">
              <a:rPr lang="en" smtClean="0"/>
              <a:pPr/>
              <a:t>8</a:t>
            </a:fld>
            <a:endParaRPr lang="en" dirty="0"/>
          </a:p>
        </p:txBody>
      </p:sp>
    </p:spTree>
    <p:extLst>
      <p:ext uri="{BB962C8B-B14F-4D97-AF65-F5344CB8AC3E}">
        <p14:creationId xmlns:p14="http://schemas.microsoft.com/office/powerpoint/2010/main" val="127030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stretch>
            <a:fillRect/>
          </a:stretch>
        </p:blipFill>
        <p:spPr>
          <a:xfrm>
            <a:off x="456656" y="1714263"/>
            <a:ext cx="8564502" cy="2043699"/>
          </a:xfrm>
          <a:prstGeom prst="rect">
            <a:avLst/>
          </a:prstGeom>
        </p:spPr>
      </p:pic>
      <p:sp>
        <p:nvSpPr>
          <p:cNvPr id="5" name="Slide Number Placeholder 4"/>
          <p:cNvSpPr>
            <a:spLocks noGrp="1"/>
          </p:cNvSpPr>
          <p:nvPr>
            <p:ph type="sldNum" idx="12"/>
          </p:nvPr>
        </p:nvSpPr>
        <p:spPr/>
        <p:txBody>
          <a:bodyPr/>
          <a:lstStyle/>
          <a:p>
            <a:fld id="{00000000-1234-1234-1234-123412341234}" type="slidenum">
              <a:rPr lang="en" smtClean="0"/>
              <a:pPr/>
              <a:t>9</a:t>
            </a:fld>
            <a:endParaRPr lang="en" dirty="0"/>
          </a:p>
        </p:txBody>
      </p:sp>
    </p:spTree>
    <p:extLst>
      <p:ext uri="{BB962C8B-B14F-4D97-AF65-F5344CB8AC3E}">
        <p14:creationId xmlns:p14="http://schemas.microsoft.com/office/powerpoint/2010/main" val="352798054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5970</TotalTime>
  <Words>2479</Words>
  <Application>Microsoft Macintosh PowerPoint</Application>
  <PresentationFormat>On-screen Show (16:9)</PresentationFormat>
  <Paragraphs>320</Paragraphs>
  <Slides>51</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51</vt:i4>
      </vt:variant>
    </vt:vector>
  </HeadingPairs>
  <TitlesOfParts>
    <vt:vector size="58" baseType="lpstr">
      <vt:lpstr>Tw Cen MT Condensed</vt:lpstr>
      <vt:lpstr>Maven Pro</vt:lpstr>
      <vt:lpstr>Calibri</vt:lpstr>
      <vt:lpstr>Arial</vt:lpstr>
      <vt:lpstr>Maven Pro Regular</vt:lpstr>
      <vt:lpstr>Nunito</vt:lpstr>
      <vt:lpstr>Simple Light</vt:lpstr>
      <vt:lpstr>Data Visualization with Tableau – Level 1</vt:lpstr>
      <vt:lpstr>PowerPoint Presentation</vt:lpstr>
      <vt:lpstr>Agenda</vt:lpstr>
      <vt:lpstr>After this workshop, you will be able to…</vt:lpstr>
      <vt:lpstr>What is Tableau?</vt:lpstr>
      <vt:lpstr>Cycle of Visual Analytics </vt:lpstr>
      <vt:lpstr>Tableau Product Suite </vt:lpstr>
      <vt:lpstr>Data Analytics in Tableau </vt:lpstr>
      <vt:lpstr>PowerPoint Presentation</vt:lpstr>
      <vt:lpstr>What can you do with Tableau?</vt:lpstr>
      <vt:lpstr>Installing Tableau</vt:lpstr>
      <vt:lpstr>Tableau Desktop Workspace </vt:lpstr>
      <vt:lpstr>Tableau Desktop Workspace Cont’d </vt:lpstr>
      <vt:lpstr>Tableau Navigation </vt:lpstr>
      <vt:lpstr>PowerPoint Presentation</vt:lpstr>
      <vt:lpstr>Tableau Data Connections </vt:lpstr>
      <vt:lpstr>Connect Excel to Tableau</vt:lpstr>
      <vt:lpstr>Data Repo</vt:lpstr>
      <vt:lpstr>Data Relationship </vt:lpstr>
      <vt:lpstr>Orders + Returns Example</vt:lpstr>
      <vt:lpstr>PowerPoint Presentation</vt:lpstr>
      <vt:lpstr>Visualizing Data</vt:lpstr>
      <vt:lpstr>PowerPoint Presentation</vt:lpstr>
      <vt:lpstr>What do you want to show with your data?</vt:lpstr>
      <vt:lpstr>Time series values display how something changed over time</vt:lpstr>
      <vt:lpstr>Time Series Example </vt:lpstr>
      <vt:lpstr>Ranking values are ordered by size (descending or ascending)</vt:lpstr>
      <vt:lpstr>Ranking Example </vt:lpstr>
      <vt:lpstr>Part to Whole  values represent parts (ratios) of a whole </vt:lpstr>
      <vt:lpstr>Pie Chart Example </vt:lpstr>
      <vt:lpstr>PowerPoint Presentation</vt:lpstr>
      <vt:lpstr>Difference  between two sets of values</vt:lpstr>
      <vt:lpstr>Difference Example </vt:lpstr>
      <vt:lpstr>Distribution count of values per interval along quantitative scale</vt:lpstr>
      <vt:lpstr>Line Distribution Example </vt:lpstr>
      <vt:lpstr>Correlation Comparison of two paired sets of values to determine if there is a relationship between them</vt:lpstr>
      <vt:lpstr>Scatter Plot Example </vt:lpstr>
      <vt:lpstr>Basic Map Visually present the geographical region in your data</vt:lpstr>
      <vt:lpstr>Fill Map Example </vt:lpstr>
      <vt:lpstr>PowerPoint Presentation</vt:lpstr>
      <vt:lpstr>Create Dashboard </vt:lpstr>
      <vt:lpstr>Sharing</vt:lpstr>
      <vt:lpstr>Sharing</vt:lpstr>
      <vt:lpstr>Tableau Public</vt:lpstr>
      <vt:lpstr>Hands-On</vt:lpstr>
      <vt:lpstr>Significant Volcanic Eruptions</vt:lpstr>
      <vt:lpstr>Significant Volcanic Eruptions (cont.)</vt:lpstr>
      <vt:lpstr>Further Learning</vt:lpstr>
      <vt:lpstr>Further Learning: Resources</vt:lpstr>
      <vt:lpstr>Further Learning: Topics</vt:lpstr>
      <vt:lpstr>Thank you! Come visit us at Kravis Lower Court or email us at qcl@cmc.edu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with Tableau for Beginners</dc:title>
  <dc:creator>Elkelani, Zeyad</dc:creator>
  <cp:lastModifiedBy>Cheng, Cynthia</cp:lastModifiedBy>
  <cp:revision>123</cp:revision>
  <cp:lastPrinted>2019-11-12T18:21:57Z</cp:lastPrinted>
  <dcterms:modified xsi:type="dcterms:W3CDTF">2021-06-23T06:34:38Z</dcterms:modified>
</cp:coreProperties>
</file>